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Shape 2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.tif"/><Relationship Id="rId8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42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36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37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" name="image28.png" descr="image28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b="1" i="1" sz="1665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5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5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5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9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66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60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61" name="logoill.pdf" descr="logoill.pdf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" name="mcstas-logo.pdf" descr="mcstas-logo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" name="image28.png" descr="image28.png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" name="ku-logo.pdf" descr="ku-logo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7" name="Image" descr="Imag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pic>
        <p:nvPicPr>
          <p:cNvPr id="70" name="ESS.png" descr="ES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8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8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92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86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87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" name="image28.png" descr="image28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3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0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0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0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8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Picture Placeholder 9"/>
          <p:cNvSpPr/>
          <p:nvPr>
            <p:ph type="pic" sz="quarter" idx="13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10" name="Picture Placeholder 11"/>
          <p:cNvSpPr/>
          <p:nvPr>
            <p:ph type="pic" sz="quarter" idx="14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2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19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113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14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5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6" name="image28.png" descr="image28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7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20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3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32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3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Picture Placeholder 9"/>
          <p:cNvSpPr/>
          <p:nvPr>
            <p:ph type="pic" sz="quarter" idx="13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7" name="Picture Placeholder 11"/>
          <p:cNvSpPr/>
          <p:nvPr>
            <p:ph type="pic" sz="quarter" idx="14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146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140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41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2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3" name="image28.png" descr="image28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4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5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8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b="1" i="1" sz="1665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5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59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6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1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62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Text Placeholder 18"/>
          <p:cNvSpPr/>
          <p:nvPr>
            <p:ph type="body" sz="quarter" idx="13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4" name="Text Placeholder 22"/>
          <p:cNvSpPr/>
          <p:nvPr>
            <p:ph type="body" sz="quarter" idx="14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5" name="Picture Placeholder 8"/>
          <p:cNvSpPr/>
          <p:nvPr>
            <p:ph type="pic" sz="quarter" idx="15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6" name="Picture Placeholder 8"/>
          <p:cNvSpPr/>
          <p:nvPr>
            <p:ph type="pic" sz="quarter" idx="16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7" name="Picture Placeholder 8"/>
          <p:cNvSpPr/>
          <p:nvPr>
            <p:ph type="pic" sz="quarter" idx="17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csns_logo.png" descr="csns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88296" y="209563"/>
            <a:ext cx="365040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" name="Group"/>
          <p:cNvGrpSpPr/>
          <p:nvPr/>
        </p:nvGrpSpPr>
        <p:grpSpPr>
          <a:xfrm>
            <a:off x="3113296" y="252000"/>
            <a:ext cx="690137" cy="720459"/>
            <a:chOff x="0" y="0"/>
            <a:chExt cx="690135" cy="720458"/>
          </a:xfrm>
        </p:grpSpPr>
        <p:sp>
          <p:nvSpPr>
            <p:cNvPr id="171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72" name="logoill.pdf" descr="logoill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" name="mcstas-logo.pdf" descr="mcstas-logo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" name="image28.png" descr="image28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" name="ku-logo.pdf" descr="ku-logo.pdf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ESS_Logo_Frugal_Blue_cmyk.png" descr="ESS_Logo_Frugal_Blue_cmyk.pn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8" name="2019 CSN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defRPr b="1" i="1" sz="1400"/>
            </a:pPr>
            <a:r>
              <a:t>2019 CSNS</a:t>
            </a:r>
            <a:br/>
            <a:r>
              <a:t>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8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8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2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99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193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94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5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6" name="image28.png" descr="image28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7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0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19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22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1" name="Background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222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23" name="Slide Number"/>
          <p:cNvSpPr txBox="1"/>
          <p:nvPr>
            <p:ph type="sldNum" sz="quarter" idx="2"/>
          </p:nvPr>
        </p:nvSpPr>
        <p:spPr>
          <a:xfrm flipH="1" rot="10800000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" name="Group"/>
          <p:cNvGrpSpPr/>
          <p:nvPr/>
        </p:nvGrpSpPr>
        <p:grpSpPr>
          <a:xfrm>
            <a:off x="7638504" y="2159149"/>
            <a:ext cx="4400352" cy="2273301"/>
            <a:chOff x="0" y="0"/>
            <a:chExt cx="4400351" cy="2273300"/>
          </a:xfrm>
        </p:grpSpPr>
        <p:pic>
          <p:nvPicPr>
            <p:cNvPr id="227" name="csns_logo.png" descr="csns_logo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1659" t="0" r="0" b="0"/>
            <a:stretch>
              <a:fillRect/>
            </a:stretch>
          </p:blipFill>
          <p:spPr>
            <a:xfrm>
              <a:off x="0" y="1193800"/>
              <a:ext cx="4400352" cy="1079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csns_logo.png" descr="csns_logo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71750" b="0"/>
            <a:stretch>
              <a:fillRect/>
            </a:stretch>
          </p:blipFill>
          <p:spPr>
            <a:xfrm>
              <a:off x="1290835" y="0"/>
              <a:ext cx="1818979" cy="1079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6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30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31" name="logoill.pdf" descr="logoill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2" name="mcstas-logo.pdf" descr="mcstas-logo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3" name="image28.png" descr="image28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ku-logo.pdf" descr="ku-logo.pdf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5" name="ESS_Logo_Frugal_Blue_cmyk.png" descr="ESS_Logo_Frugal_Blue_cmyk.pn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7" name="2019 CSNS McStas School"/>
          <p:cNvSpPr txBox="1"/>
          <p:nvPr/>
        </p:nvSpPr>
        <p:spPr>
          <a:xfrm>
            <a:off x="7343015" y="5196196"/>
            <a:ext cx="2610681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 defTabSz="585215">
              <a:lnSpc>
                <a:spcPct val="110000"/>
              </a:lnSpc>
              <a:spcBef>
                <a:spcPts val="0"/>
              </a:spcBef>
              <a:defRPr b="1" i="1" sz="2368"/>
            </a:pPr>
            <a:r>
              <a:t>2019 CSNS</a:t>
            </a:r>
            <a:br/>
            <a:r>
              <a:t>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Relationship Id="rId9" Type="http://schemas.openxmlformats.org/officeDocument/2006/relationships/slideLayout" Target="../slideLayouts/slideLayout1.xml"/><Relationship Id="rId10" Type="http://schemas.openxmlformats.org/officeDocument/2006/relationships/slideLayout" Target="../slideLayouts/slideLayout2.xml"/><Relationship Id="rId11" Type="http://schemas.openxmlformats.org/officeDocument/2006/relationships/slideLayout" Target="../slideLayouts/slideLayout3.xml"/><Relationship Id="rId12" Type="http://schemas.openxmlformats.org/officeDocument/2006/relationships/slideLayout" Target="../slideLayouts/slideLayout4.xml"/><Relationship Id="rId13" Type="http://schemas.openxmlformats.org/officeDocument/2006/relationships/slideLayout" Target="../slideLayouts/slideLayout5.xml"/><Relationship Id="rId14" Type="http://schemas.openxmlformats.org/officeDocument/2006/relationships/slideLayout" Target="../slideLayouts/slideLayout6.xml"/><Relationship Id="rId15" Type="http://schemas.openxmlformats.org/officeDocument/2006/relationships/slideLayout" Target="../slideLayouts/slideLayout7.xml"/><Relationship Id="rId16" Type="http://schemas.openxmlformats.org/officeDocument/2006/relationships/slideLayout" Target="../slideLayouts/slideLayout8.xml"/><Relationship Id="rId17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5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9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0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" name="image28.png" descr="image28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sp>
        <p:nvSpPr>
          <p:cNvPr id="19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0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3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Relationship Id="rId3" Type="http://schemas.openxmlformats.org/officeDocument/2006/relationships/image" Target="../media/image2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tif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.jpeg"/><Relationship Id="rId6" Type="http://schemas.openxmlformats.org/officeDocument/2006/relationships/image" Target="../media/image5.tif"/><Relationship Id="rId7" Type="http://schemas.openxmlformats.org/officeDocument/2006/relationships/image" Target="../media/image2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icsd.fiz-karlsruhe.de/" TargetMode="External"/><Relationship Id="rId3" Type="http://schemas.openxmlformats.org/officeDocument/2006/relationships/hyperlink" Target="http://crystallography.net/" TargetMode="Externa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hyperlink" Target="https://confluence.esss.lu.se/display/MCSTAS/McStas+sample+model+functionality-matrix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amples in McStas - an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Samples in McStas - an overview</a:t>
            </a:r>
          </a:p>
        </p:txBody>
      </p:sp>
      <p:sp>
        <p:nvSpPr>
          <p:cNvPr id="247" name="Peter Willendrup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Peter Willendrup</a:t>
            </a:r>
          </a:p>
        </p:txBody>
      </p:sp>
      <p:sp>
        <p:nvSpPr>
          <p:cNvPr id="2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9" name="CustomShape 2"/>
          <p:cNvSpPr txBox="1"/>
          <p:nvPr/>
        </p:nvSpPr>
        <p:spPr>
          <a:xfrm>
            <a:off x="1615485" y="175341"/>
            <a:ext cx="8239765" cy="722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i="1" spc="-68" sz="3000"/>
            </a:lvl1pPr>
          </a:lstStyle>
          <a:p>
            <a:pPr/>
            <a:r>
              <a:t> </a:t>
            </a:r>
          </a:p>
        </p:txBody>
      </p:sp>
      <p:grpSp>
        <p:nvGrpSpPr>
          <p:cNvPr id="257" name="Group 3"/>
          <p:cNvGrpSpPr/>
          <p:nvPr/>
        </p:nvGrpSpPr>
        <p:grpSpPr>
          <a:xfrm>
            <a:off x="7923955" y="1105411"/>
            <a:ext cx="984961" cy="1027653"/>
            <a:chOff x="0" y="0"/>
            <a:chExt cx="984960" cy="1027651"/>
          </a:xfrm>
        </p:grpSpPr>
        <p:grpSp>
          <p:nvGrpSpPr>
            <p:cNvPr id="255" name="Group 4"/>
            <p:cNvGrpSpPr/>
            <p:nvPr/>
          </p:nvGrpSpPr>
          <p:grpSpPr>
            <a:xfrm>
              <a:off x="-1" y="0"/>
              <a:ext cx="984962" cy="848499"/>
              <a:chOff x="0" y="0"/>
              <a:chExt cx="984960" cy="848498"/>
            </a:xfrm>
          </p:grpSpPr>
          <p:pic>
            <p:nvPicPr>
              <p:cNvPr id="250" name="logoill.pdf" descr="logoill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60451" y="623604"/>
                <a:ext cx="222862" cy="2129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381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51" name="mcstas-logo.pdf" descr="mcstas-logo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984961" cy="578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381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52" name="PSI-Logo_trans.png" descr="PSI-Logo_trans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66945" y="680272"/>
                <a:ext cx="277244" cy="1013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381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53" name="ku-logo.pdf" descr="ku-logo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77628" y="612169"/>
                <a:ext cx="173817" cy="2363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4" name="DTU_logo.png" descr="DTU_logo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-1" y="612169"/>
                <a:ext cx="162637" cy="2360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56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91727" y="824103"/>
              <a:ext cx="378636" cy="203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9" name="CustomShape 1"/>
          <p:cNvSpPr txBox="1"/>
          <p:nvPr/>
        </p:nvSpPr>
        <p:spPr>
          <a:xfrm>
            <a:off x="1517904" y="1182917"/>
            <a:ext cx="2233187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>
            <a:lvl1pPr>
              <a:defRPr b="1" i="1" spc="0" u="sng">
                <a:solidFill>
                  <a:srgbClr val="00A3D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Incoherent.comp</a:t>
            </a:r>
          </a:p>
        </p:txBody>
      </p:sp>
      <p:sp>
        <p:nvSpPr>
          <p:cNvPr id="330" name="CustomShape 2"/>
          <p:cNvSpPr/>
          <p:nvPr/>
        </p:nvSpPr>
        <p:spPr>
          <a:xfrm>
            <a:off x="7082826" y="1105467"/>
            <a:ext cx="4940759" cy="312962"/>
          </a:xfrm>
          <a:prstGeom prst="rect">
            <a:avLst/>
          </a:prstGeom>
          <a:solidFill>
            <a:srgbClr val="00F900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 anchor="ctr">
            <a:spAutoFit/>
          </a:bodyPr>
          <a:lstStyle>
            <a:lvl1pPr>
              <a:defRPr spc="0">
                <a:solidFill>
                  <a:srgbClr val="44444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An incoherent scatterer with various sample shape options</a:t>
            </a:r>
          </a:p>
        </p:txBody>
      </p:sp>
      <p:pic>
        <p:nvPicPr>
          <p:cNvPr id="331" name="Screen Shot 2016-02-08 at 4.17.30 PM.png" descr="Screen Shot 2016-02-08 at 4.17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49" y="1473119"/>
            <a:ext cx="9034138" cy="447526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TextShape 3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Incoherent Sample</a:t>
            </a:r>
          </a:p>
        </p:txBody>
      </p:sp>
      <p:sp>
        <p:nvSpPr>
          <p:cNvPr id="333" name="CustomShape 4"/>
          <p:cNvSpPr/>
          <p:nvPr/>
        </p:nvSpPr>
        <p:spPr>
          <a:xfrm>
            <a:off x="1388558" y="4324574"/>
            <a:ext cx="1226372" cy="387276"/>
          </a:xfrm>
          <a:prstGeom prst="ellipse">
            <a:avLst/>
          </a:prstGeom>
          <a:ln w="127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34" name="TextShape 5"/>
          <p:cNvSpPr txBox="1"/>
          <p:nvPr/>
        </p:nvSpPr>
        <p:spPr>
          <a:xfrm>
            <a:off x="3905847" y="3679115"/>
            <a:ext cx="6764476" cy="152197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/>
          <a:p>
            <a:pPr>
              <a:defRPr spc="0"/>
            </a:pPr>
          </a:p>
          <a:p>
            <a:pPr lvl="4" indent="0">
              <a:defRPr spc="0"/>
            </a:pPr>
            <a:r>
              <a:t>p_interact = The probability that a given ray will interact (scatter) </a:t>
            </a:r>
            <a:br/>
            <a:r>
              <a:t>                    with a sample. Does not directly affect the intensity – only the</a:t>
            </a:r>
            <a:br/>
            <a:r>
              <a:t>                    quality of the resulting Monte Carlo estimate.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5245" y="1927736"/>
            <a:ext cx="1493450" cy="2063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Potassium_Humate_Shiny_Powder.png" descr="Potassium_Humate_Shiny_Pow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8266" y="1971698"/>
            <a:ext cx="3058561" cy="1721140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TextShape 2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Crystalline Samples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2" name="CustomShape 1"/>
          <p:cNvSpPr txBox="1"/>
          <p:nvPr/>
        </p:nvSpPr>
        <p:spPr>
          <a:xfrm>
            <a:off x="1615739" y="536569"/>
            <a:ext cx="5948387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000"/>
            </a:lvl1pPr>
          </a:lstStyle>
          <a:p>
            <a:pPr/>
            <a:r>
              <a:t>From single crystal / crystallites to powder….</a:t>
            </a:r>
          </a:p>
        </p:txBody>
      </p:sp>
      <p:sp>
        <p:nvSpPr>
          <p:cNvPr id="343" name="CustomShape 2"/>
          <p:cNvSpPr txBox="1"/>
          <p:nvPr/>
        </p:nvSpPr>
        <p:spPr>
          <a:xfrm>
            <a:off x="1672153" y="1581374"/>
            <a:ext cx="182151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43999" indent="-143999">
              <a:buClr>
                <a:srgbClr val="000000"/>
              </a:buClr>
              <a:buSzPct val="45000"/>
              <a:buFont typeface="Helvetica"/>
              <a:buChar char="l"/>
              <a:defRPr spc="0"/>
            </a:lvl1pPr>
          </a:lstStyle>
          <a:p>
            <a:pPr/>
            <a:r>
              <a:t>Single crystal     </a:t>
            </a:r>
          </a:p>
        </p:txBody>
      </p:sp>
      <p:pic>
        <p:nvPicPr>
          <p:cNvPr id="34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3894" y="2080207"/>
            <a:ext cx="1493451" cy="2063690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CustomShape 4"/>
          <p:cNvSpPr txBox="1"/>
          <p:nvPr/>
        </p:nvSpPr>
        <p:spPr>
          <a:xfrm>
            <a:off x="4125659" y="1630291"/>
            <a:ext cx="2774712" cy="564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43999" indent="-143999">
              <a:lnSpc>
                <a:spcPct val="90000"/>
              </a:lnSpc>
              <a:buClr>
                <a:srgbClr val="000000"/>
              </a:buClr>
              <a:buSzPct val="45000"/>
              <a:buFont typeface="Helvetica"/>
              <a:buChar char="l"/>
              <a:defRPr spc="0" sz="1400"/>
            </a:pPr>
            <a:r>
              <a:t>Polycrystal with a little disorder, i.e. a </a:t>
            </a:r>
            <a:r>
              <a:rPr i="1"/>
              <a:t>preferred orientation, texture</a:t>
            </a:r>
          </a:p>
        </p:txBody>
      </p:sp>
      <p:pic>
        <p:nvPicPr>
          <p:cNvPr id="34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074399">
            <a:off x="4507598" y="2632912"/>
            <a:ext cx="335182" cy="463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64399">
            <a:off x="4948238" y="2401411"/>
            <a:ext cx="326034" cy="450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401400">
            <a:off x="5165508" y="2886776"/>
            <a:ext cx="334928" cy="463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961199">
            <a:off x="4669216" y="3053985"/>
            <a:ext cx="379399" cy="52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859000">
            <a:off x="5045311" y="3450409"/>
            <a:ext cx="329083" cy="45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369600">
            <a:off x="5520002" y="3584583"/>
            <a:ext cx="319682" cy="442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937001">
            <a:off x="5337292" y="4076809"/>
            <a:ext cx="328829" cy="454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137001">
            <a:off x="4846082" y="3864367"/>
            <a:ext cx="372284" cy="514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672999">
            <a:off x="5822402" y="2641806"/>
            <a:ext cx="329084" cy="454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920800">
            <a:off x="6314120" y="2641552"/>
            <a:ext cx="319681" cy="44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675400">
            <a:off x="6275748" y="3164018"/>
            <a:ext cx="329084" cy="45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94000">
            <a:off x="5752012" y="3087529"/>
            <a:ext cx="372537" cy="514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Potassium_Humate_Shiny_Powder.tiff" descr="Potassium_Humate_Shiny_Powder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5165" y="2456046"/>
            <a:ext cx="3058561" cy="1721140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CustomShape 5"/>
          <p:cNvSpPr txBox="1"/>
          <p:nvPr/>
        </p:nvSpPr>
        <p:spPr>
          <a:xfrm>
            <a:off x="7532614" y="1522037"/>
            <a:ext cx="1970938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36421" indent="-136421">
              <a:buClr>
                <a:srgbClr val="000000"/>
              </a:buClr>
              <a:buSzPct val="45000"/>
              <a:buFont typeface="Helvetica"/>
              <a:buChar char="l"/>
              <a:defRPr spc="0" sz="1200"/>
            </a:lvl1pPr>
          </a:lstStyle>
          <a:p>
            <a:pPr/>
            <a:r>
              <a:t>Powder with complete disorder</a:t>
            </a:r>
          </a:p>
        </p:txBody>
      </p:sp>
      <p:pic>
        <p:nvPicPr>
          <p:cNvPr id="360" name="FibDiffSketch.png" descr="FibDiffSketch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46770" y="4634089"/>
            <a:ext cx="1764848" cy="1764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figure7.jpg" descr="figure7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73612" y="4779190"/>
            <a:ext cx="1493450" cy="1474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399399">
            <a:off x="1556529" y="5066089"/>
            <a:ext cx="2247926" cy="936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21800" y="4665345"/>
            <a:ext cx="1821516" cy="1512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6" name="image114.gif" descr="image114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5292" y="1817957"/>
            <a:ext cx="3972114" cy="4043776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model</a:t>
            </a:r>
          </a:p>
        </p:txBody>
      </p:sp>
      <p:sp>
        <p:nvSpPr>
          <p:cNvPr id="368" name="TextShape 2"/>
          <p:cNvSpPr txBox="1"/>
          <p:nvPr/>
        </p:nvSpPr>
        <p:spPr>
          <a:xfrm>
            <a:off x="5196765" y="6259426"/>
            <a:ext cx="2646382" cy="174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 sz="800"/>
            </a:lvl1pPr>
          </a:lstStyle>
          <a:p>
            <a:pPr/>
            <a:r>
              <a:t>Courtesy University College London</a:t>
            </a:r>
          </a:p>
        </p:txBody>
      </p:sp>
      <p:sp>
        <p:nvSpPr>
          <p:cNvPr id="369" name="TextShape 3"/>
          <p:cNvSpPr txBox="1"/>
          <p:nvPr/>
        </p:nvSpPr>
        <p:spPr>
          <a:xfrm>
            <a:off x="5836633" y="1307943"/>
            <a:ext cx="3972114" cy="50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315359" indent="-207359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i="1" spc="-64"/>
            </a:pPr>
            <a:r>
              <a:t>Models ideally imperfect crystal:</a:t>
            </a:r>
            <a:endParaRPr spc="0" sz="2800"/>
          </a:p>
          <a:p>
            <a:pPr lvl="1" marL="354240" indent="-138240">
              <a:buClr>
                <a:srgbClr val="000000"/>
              </a:buClr>
              <a:buSzPct val="45000"/>
              <a:buChar char="●"/>
              <a:defRPr i="1" spc="-64"/>
            </a:pPr>
            <a:r>
              <a:t>Peak broadening is dominated by mosaic =&gt; not appropriate for highly perfect crystals.</a:t>
            </a:r>
            <a:endParaRPr spc="0" sz="2800"/>
          </a:p>
          <a:p>
            <a:pPr lvl="1" marL="354240" indent="-138240">
              <a:buClr>
                <a:srgbClr val="000000"/>
              </a:buClr>
              <a:buSzPct val="45000"/>
              <a:buChar char="●"/>
              <a:defRPr i="1" spc="-64"/>
            </a:pPr>
            <a:r>
              <a:t>“Space group symmetries”  considered out of scope.</a:t>
            </a:r>
            <a:endParaRPr spc="0" sz="2800"/>
          </a:p>
          <a:p>
            <a:pPr lvl="1" marL="747360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Optimized for small unit cells but…</a:t>
            </a:r>
            <a:endParaRPr spc="0" sz="2800"/>
          </a:p>
          <a:p>
            <a:pPr lvl="1" marL="747360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No assumption about unit cell, orientation etc.</a:t>
            </a:r>
            <a:endParaRPr spc="0" sz="2800"/>
          </a:p>
          <a:p>
            <a:pPr lvl="1" marL="747360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Gaussian model for mosaic (see later)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2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</a:t>
            </a:r>
          </a:p>
        </p:txBody>
      </p:sp>
      <p:pic>
        <p:nvPicPr>
          <p:cNvPr id="373" name="image115.png" descr="image1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6741" y="1410352"/>
            <a:ext cx="10588067" cy="46473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6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</a:t>
            </a:r>
          </a:p>
        </p:txBody>
      </p:sp>
      <p:pic>
        <p:nvPicPr>
          <p:cNvPr id="377" name="image115.png" descr="image1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6741" y="1410352"/>
            <a:ext cx="10588067" cy="4647305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CustomShape 2"/>
          <p:cNvSpPr/>
          <p:nvPr/>
        </p:nvSpPr>
        <p:spPr>
          <a:xfrm>
            <a:off x="1453104" y="3614569"/>
            <a:ext cx="645459" cy="1290919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79" name="TextShape 3"/>
          <p:cNvSpPr txBox="1"/>
          <p:nvPr/>
        </p:nvSpPr>
        <p:spPr>
          <a:xfrm>
            <a:off x="2292200" y="4195228"/>
            <a:ext cx="606731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Unit cell vectors (ax,ay,az, bx, by,bz, cx,cy, cz). Encodes the crystal orientation relative to the Component’s orientation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2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</a:t>
            </a:r>
          </a:p>
        </p:txBody>
      </p:sp>
      <p:pic>
        <p:nvPicPr>
          <p:cNvPr id="383" name="image115.png" descr="image1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1287" y="1420009"/>
            <a:ext cx="10293799" cy="4518213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CustomShape 2"/>
          <p:cNvSpPr/>
          <p:nvPr/>
        </p:nvSpPr>
        <p:spPr>
          <a:xfrm>
            <a:off x="1453104" y="2775473"/>
            <a:ext cx="968189" cy="839097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85" name="TextShape 3"/>
          <p:cNvSpPr txBox="1"/>
          <p:nvPr/>
        </p:nvSpPr>
        <p:spPr>
          <a:xfrm>
            <a:off x="3131297" y="2775218"/>
            <a:ext cx="6325497" cy="592334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Mosaicity parameters: mosaic, mosaic_a, mosaic_b, mosaic_c,  mosaic_AB</a:t>
            </a:r>
          </a:p>
        </p:txBody>
      </p:sp>
      <p:sp>
        <p:nvSpPr>
          <p:cNvPr id="386" name="CustomShape 4"/>
          <p:cNvSpPr/>
          <p:nvPr/>
        </p:nvSpPr>
        <p:spPr>
          <a:xfrm>
            <a:off x="1582195" y="1678192"/>
            <a:ext cx="774552" cy="580914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9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390" name="image118.tif" descr="image118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9118" y="1639058"/>
            <a:ext cx="4607662" cy="4105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3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394" name="image120.tif" descr="image120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9494" y="3445835"/>
            <a:ext cx="3291841" cy="242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122.tif" descr="image122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8191" y="3162748"/>
            <a:ext cx="4730401" cy="2904565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TextShape 4"/>
          <p:cNvSpPr txBox="1"/>
          <p:nvPr/>
        </p:nvSpPr>
        <p:spPr>
          <a:xfrm>
            <a:off x="2421292" y="935317"/>
            <a:ext cx="6131860" cy="2144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/>
          <a:p>
            <a:pPr>
              <a:defRPr spc="0"/>
            </a:pPr>
            <a:r>
              <a:t>Three models: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Isotropic Mosaicity = Gaussian distribution of rotation angle, with given standard deviation, around a random vector.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Anistropic mosaicity = Gaussian distribution of angles around each of the unit cell axis.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9" name="CustomShape 2"/>
          <p:cNvSpPr txBox="1"/>
          <p:nvPr/>
        </p:nvSpPr>
        <p:spPr>
          <a:xfrm>
            <a:off x="1615993" y="536569"/>
            <a:ext cx="8239512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400" name="Image65.png" descr="Image6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0534" y="3639727"/>
            <a:ext cx="3973131" cy="3150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Image66.png" descr="Image6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8849" y="3777967"/>
            <a:ext cx="4041235" cy="2944208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TextShape 4"/>
          <p:cNvSpPr txBox="1"/>
          <p:nvPr/>
        </p:nvSpPr>
        <p:spPr>
          <a:xfrm>
            <a:off x="2421292" y="935317"/>
            <a:ext cx="6131860" cy="2952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/>
          <a:p>
            <a:pPr>
              <a:defRPr spc="0"/>
            </a:pPr>
            <a:r>
              <a:t>Three models: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Isotropic Mosaicity = Gaussian distribution of rotation angle, with given standard deviation, around a random vector.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Anistropic mosaicity = Gaussian distribution of angles around each of the unit cell axis.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“Rocking curve mosaic” = Gaussian distr. around axis determined by width of two given Bragg peaks. Specify &amp;sigma, and hkl for two peaks.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60" name="TextShape 2"/>
          <p:cNvSpPr txBox="1"/>
          <p:nvPr/>
        </p:nvSpPr>
        <p:spPr>
          <a:xfrm>
            <a:off x="2698476" y="1575566"/>
            <a:ext cx="8139643" cy="3938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80736" indent="-280736">
              <a:buSzPct val="100000"/>
              <a:buChar char="•"/>
              <a:defRPr spc="0" sz="2200"/>
            </a:pPr>
            <a:r>
              <a:t>General concepts (reminder)</a:t>
            </a:r>
          </a:p>
          <a:p>
            <a:pPr marL="280736" indent="-280736">
              <a:buSzPct val="100000"/>
              <a:buChar char="•"/>
              <a:defRPr spc="0" sz="2200"/>
            </a:pPr>
            <a:r>
              <a:t>Overview of samples in McStas</a:t>
            </a:r>
          </a:p>
          <a:p>
            <a:pPr marL="280736" indent="-280736">
              <a:buSzPct val="100000"/>
              <a:buChar char="•"/>
              <a:defRPr spc="0" sz="2200"/>
            </a:pPr>
            <a:r>
              <a:t>Focus on diffraction-oriented samples: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Incoherent scatterer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Powder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Single Crystal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File formats</a:t>
            </a:r>
          </a:p>
          <a:p>
            <a:pPr marL="280736" indent="-280736">
              <a:buSzPct val="100000"/>
              <a:buChar char="•"/>
              <a:defRPr spc="0" sz="2200"/>
            </a:pPr>
          </a:p>
          <a:p>
            <a:pPr>
              <a:defRPr spc="0" sz="2200"/>
            </a:pPr>
            <a:r>
              <a:t>( Sessions on SANS and inelastic samples will follow thursday! )</a:t>
            </a:r>
          </a:p>
        </p:txBody>
      </p:sp>
      <p:sp>
        <p:nvSpPr>
          <p:cNvPr id="261" name="TextShape 3"/>
          <p:cNvSpPr txBox="1"/>
          <p:nvPr/>
        </p:nvSpPr>
        <p:spPr>
          <a:xfrm>
            <a:off x="2936678" y="185253"/>
            <a:ext cx="8239765" cy="4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pc="0" sz="2900"/>
            </a:lvl1pPr>
          </a:lstStyle>
          <a:p>
            <a:pPr/>
            <a:r>
              <a:t>Agenda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5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9.2 PowderN</a:t>
            </a:r>
          </a:p>
        </p:txBody>
      </p:sp>
      <p:pic>
        <p:nvPicPr>
          <p:cNvPr id="40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2082" y="1494211"/>
            <a:ext cx="8538355" cy="4625705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410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3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414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16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sp>
        <p:nvSpPr>
          <p:cNvPr id="417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18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Concentric = Hollow Powder [cylinder]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1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422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24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sp>
        <p:nvSpPr>
          <p:cNvPr id="425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26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Concentric = Hollow Powder [cylinder]</a:t>
            </a:r>
          </a:p>
        </p:txBody>
      </p:sp>
      <p:sp>
        <p:nvSpPr>
          <p:cNvPr id="427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grpSp>
        <p:nvGrpSpPr>
          <p:cNvPr id="438" name="Group"/>
          <p:cNvGrpSpPr/>
          <p:nvPr/>
        </p:nvGrpSpPr>
        <p:grpSpPr>
          <a:xfrm>
            <a:off x="6756092" y="429835"/>
            <a:ext cx="4678483" cy="2364945"/>
            <a:chOff x="0" y="0"/>
            <a:chExt cx="4678482" cy="2364944"/>
          </a:xfrm>
        </p:grpSpPr>
        <p:sp>
          <p:nvSpPr>
            <p:cNvPr id="428" name="Circle"/>
            <p:cNvSpPr/>
            <p:nvPr/>
          </p:nvSpPr>
          <p:spPr>
            <a:xfrm>
              <a:off x="2278699" y="0"/>
              <a:ext cx="2364946" cy="2364945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29" name="Circle"/>
            <p:cNvSpPr/>
            <p:nvPr/>
          </p:nvSpPr>
          <p:spPr>
            <a:xfrm>
              <a:off x="2904712" y="626012"/>
              <a:ext cx="1112921" cy="111292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0" y="1242963"/>
              <a:ext cx="2663375" cy="80803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1" name="Star"/>
            <p:cNvSpPr/>
            <p:nvPr/>
          </p:nvSpPr>
          <p:spPr>
            <a:xfrm>
              <a:off x="2554260" y="112107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32" name="Circle"/>
            <p:cNvSpPr/>
            <p:nvPr/>
          </p:nvSpPr>
          <p:spPr>
            <a:xfrm>
              <a:off x="2890758" y="626012"/>
              <a:ext cx="1112921" cy="1112921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33" name="Line"/>
            <p:cNvSpPr/>
            <p:nvPr/>
          </p:nvSpPr>
          <p:spPr>
            <a:xfrm>
              <a:off x="2632277" y="1225562"/>
              <a:ext cx="637825" cy="20466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4" name="Star"/>
            <p:cNvSpPr/>
            <p:nvPr/>
          </p:nvSpPr>
          <p:spPr>
            <a:xfrm>
              <a:off x="3125761" y="128617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35" name="Line"/>
            <p:cNvSpPr/>
            <p:nvPr/>
          </p:nvSpPr>
          <p:spPr>
            <a:xfrm flipV="1">
              <a:off x="3215719" y="185796"/>
              <a:ext cx="1" cy="121633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6" name="Star"/>
            <p:cNvSpPr/>
            <p:nvPr/>
          </p:nvSpPr>
          <p:spPr>
            <a:xfrm>
              <a:off x="3124060" y="10900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37" name="Line"/>
            <p:cNvSpPr/>
            <p:nvPr/>
          </p:nvSpPr>
          <p:spPr>
            <a:xfrm>
              <a:off x="3219281" y="220000"/>
              <a:ext cx="1459202" cy="46643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sp>
        <p:nvSpPr>
          <p:cNvPr id="441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442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Rectangle"/>
          <p:cNvSpPr/>
          <p:nvPr/>
        </p:nvSpPr>
        <p:spPr>
          <a:xfrm>
            <a:off x="2957615" y="174901"/>
            <a:ext cx="8879649" cy="549716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5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46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47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Concentric = Hollow Powder [cylinder]</a:t>
            </a:r>
          </a:p>
        </p:txBody>
      </p:sp>
      <p:sp>
        <p:nvSpPr>
          <p:cNvPr id="448" name="Circle"/>
          <p:cNvSpPr/>
          <p:nvPr/>
        </p:nvSpPr>
        <p:spPr>
          <a:xfrm>
            <a:off x="5691090" y="2476091"/>
            <a:ext cx="2364946" cy="2364946"/>
          </a:xfrm>
          <a:prstGeom prst="ellipse">
            <a:avLst/>
          </a:prstGeom>
          <a:solidFill>
            <a:schemeClr val="accent2">
              <a:lumOff val="22450"/>
            </a:schemeClr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49" name="Circle"/>
          <p:cNvSpPr/>
          <p:nvPr/>
        </p:nvSpPr>
        <p:spPr>
          <a:xfrm>
            <a:off x="6317103" y="3102103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50" name="Circle"/>
          <p:cNvSpPr/>
          <p:nvPr/>
        </p:nvSpPr>
        <p:spPr>
          <a:xfrm>
            <a:off x="9417346" y="2205537"/>
            <a:ext cx="2364946" cy="2364945"/>
          </a:xfrm>
          <a:prstGeom prst="ellipse">
            <a:avLst/>
          </a:prstGeom>
          <a:solidFill>
            <a:schemeClr val="accent2">
              <a:lumOff val="22450"/>
            </a:schemeClr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51" name="Circle"/>
          <p:cNvSpPr/>
          <p:nvPr/>
        </p:nvSpPr>
        <p:spPr>
          <a:xfrm>
            <a:off x="10043359" y="2831549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52" name="Line"/>
          <p:cNvSpPr/>
          <p:nvPr/>
        </p:nvSpPr>
        <p:spPr>
          <a:xfrm flipV="1">
            <a:off x="3310790" y="4127548"/>
            <a:ext cx="1237588" cy="36143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3" name="Rectangle"/>
          <p:cNvSpPr/>
          <p:nvPr/>
        </p:nvSpPr>
        <p:spPr>
          <a:xfrm rot="20800503">
            <a:off x="6880476" y="2951820"/>
            <a:ext cx="1270001" cy="10921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54" name="Line"/>
          <p:cNvSpPr/>
          <p:nvPr/>
        </p:nvSpPr>
        <p:spPr>
          <a:xfrm flipV="1">
            <a:off x="6684533" y="2838817"/>
            <a:ext cx="1098007" cy="292122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55" name="Line"/>
          <p:cNvSpPr/>
          <p:nvPr/>
        </p:nvSpPr>
        <p:spPr>
          <a:xfrm flipV="1">
            <a:off x="6953773" y="3919284"/>
            <a:ext cx="1098007" cy="292122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56" name="Line"/>
          <p:cNvSpPr/>
          <p:nvPr/>
        </p:nvSpPr>
        <p:spPr>
          <a:xfrm flipV="1">
            <a:off x="4867443" y="3759308"/>
            <a:ext cx="1009529" cy="28011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7" name="Star"/>
          <p:cNvSpPr/>
          <p:nvPr/>
        </p:nvSpPr>
        <p:spPr>
          <a:xfrm>
            <a:off x="5966651" y="359716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58" name="Line"/>
          <p:cNvSpPr/>
          <p:nvPr/>
        </p:nvSpPr>
        <p:spPr>
          <a:xfrm>
            <a:off x="6044668" y="3701653"/>
            <a:ext cx="637825" cy="204666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9" name="Circle"/>
          <p:cNvSpPr/>
          <p:nvPr/>
        </p:nvSpPr>
        <p:spPr>
          <a:xfrm>
            <a:off x="7954149" y="562103"/>
            <a:ext cx="1112921" cy="1112921"/>
          </a:xfrm>
          <a:prstGeom prst="ellipse">
            <a:avLst/>
          </a:prstGeom>
          <a:solidFill>
            <a:srgbClr val="DDDDDD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60" name="Line"/>
          <p:cNvSpPr/>
          <p:nvPr/>
        </p:nvSpPr>
        <p:spPr>
          <a:xfrm>
            <a:off x="7644868" y="1148953"/>
            <a:ext cx="637825" cy="204666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1" name="Star"/>
          <p:cNvSpPr/>
          <p:nvPr/>
        </p:nvSpPr>
        <p:spPr>
          <a:xfrm>
            <a:off x="8189152" y="122226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62" name="Line"/>
          <p:cNvSpPr/>
          <p:nvPr/>
        </p:nvSpPr>
        <p:spPr>
          <a:xfrm flipV="1">
            <a:off x="8279110" y="783759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3" name="0"/>
          <p:cNvSpPr txBox="1"/>
          <p:nvPr/>
        </p:nvSpPr>
        <p:spPr>
          <a:xfrm>
            <a:off x="3430648" y="4557357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64" name="1"/>
          <p:cNvSpPr txBox="1"/>
          <p:nvPr/>
        </p:nvSpPr>
        <p:spPr>
          <a:xfrm>
            <a:off x="5049884" y="4069359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465" name="2"/>
          <p:cNvSpPr txBox="1"/>
          <p:nvPr/>
        </p:nvSpPr>
        <p:spPr>
          <a:xfrm>
            <a:off x="6169834" y="3827368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66" name="2"/>
          <p:cNvSpPr txBox="1"/>
          <p:nvPr/>
        </p:nvSpPr>
        <p:spPr>
          <a:xfrm>
            <a:off x="7787435" y="1323648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67" name="3"/>
          <p:cNvSpPr txBox="1"/>
          <p:nvPr/>
        </p:nvSpPr>
        <p:spPr>
          <a:xfrm>
            <a:off x="8344896" y="988501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468" name="Circle"/>
          <p:cNvSpPr/>
          <p:nvPr/>
        </p:nvSpPr>
        <p:spPr>
          <a:xfrm>
            <a:off x="10036949" y="2822703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69" name="3"/>
          <p:cNvSpPr txBox="1"/>
          <p:nvPr/>
        </p:nvSpPr>
        <p:spPr>
          <a:xfrm>
            <a:off x="10482575" y="327703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470" name="Line"/>
          <p:cNvSpPr/>
          <p:nvPr/>
        </p:nvSpPr>
        <p:spPr>
          <a:xfrm flipV="1">
            <a:off x="10361910" y="2371524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1" name="Star"/>
          <p:cNvSpPr/>
          <p:nvPr/>
        </p:nvSpPr>
        <p:spPr>
          <a:xfrm>
            <a:off x="10270251" y="231839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72" name="4"/>
          <p:cNvSpPr txBox="1"/>
          <p:nvPr/>
        </p:nvSpPr>
        <p:spPr>
          <a:xfrm>
            <a:off x="10482575" y="2544131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473" name="Line"/>
          <p:cNvSpPr/>
          <p:nvPr/>
        </p:nvSpPr>
        <p:spPr>
          <a:xfrm>
            <a:off x="10482575" y="2417893"/>
            <a:ext cx="907943" cy="28608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4" name="5"/>
          <p:cNvSpPr txBox="1"/>
          <p:nvPr/>
        </p:nvSpPr>
        <p:spPr>
          <a:xfrm>
            <a:off x="10871138" y="2306917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475" name="Rectangle"/>
          <p:cNvSpPr/>
          <p:nvPr/>
        </p:nvSpPr>
        <p:spPr>
          <a:xfrm>
            <a:off x="9141282" y="3641793"/>
            <a:ext cx="266677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76" name="Line"/>
          <p:cNvSpPr/>
          <p:nvPr/>
        </p:nvSpPr>
        <p:spPr>
          <a:xfrm flipV="1">
            <a:off x="10361910" y="3044359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7" name="Line"/>
          <p:cNvSpPr/>
          <p:nvPr/>
        </p:nvSpPr>
        <p:spPr>
          <a:xfrm>
            <a:off x="9429174" y="3637353"/>
            <a:ext cx="678213" cy="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78" name="Line"/>
          <p:cNvSpPr/>
          <p:nvPr/>
        </p:nvSpPr>
        <p:spPr>
          <a:xfrm>
            <a:off x="11058894" y="3645863"/>
            <a:ext cx="678213" cy="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79" name="A"/>
          <p:cNvSpPr txBox="1"/>
          <p:nvPr/>
        </p:nvSpPr>
        <p:spPr>
          <a:xfrm>
            <a:off x="5441461" y="3251204"/>
            <a:ext cx="15944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A</a:t>
            </a:r>
          </a:p>
        </p:txBody>
      </p:sp>
      <p:sp>
        <p:nvSpPr>
          <p:cNvPr id="480" name="B"/>
          <p:cNvSpPr txBox="1"/>
          <p:nvPr/>
        </p:nvSpPr>
        <p:spPr>
          <a:xfrm>
            <a:off x="7771213" y="794419"/>
            <a:ext cx="15944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B</a:t>
            </a:r>
          </a:p>
        </p:txBody>
      </p:sp>
      <p:sp>
        <p:nvSpPr>
          <p:cNvPr id="481" name="C"/>
          <p:cNvSpPr txBox="1"/>
          <p:nvPr/>
        </p:nvSpPr>
        <p:spPr>
          <a:xfrm>
            <a:off x="10018986" y="2012103"/>
            <a:ext cx="15944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C</a:t>
            </a:r>
          </a:p>
        </p:txBody>
      </p:sp>
      <p:grpSp>
        <p:nvGrpSpPr>
          <p:cNvPr id="492" name="Group"/>
          <p:cNvGrpSpPr/>
          <p:nvPr/>
        </p:nvGrpSpPr>
        <p:grpSpPr>
          <a:xfrm>
            <a:off x="3317969" y="1213455"/>
            <a:ext cx="2298265" cy="1161760"/>
            <a:chOff x="0" y="0"/>
            <a:chExt cx="2298264" cy="1161758"/>
          </a:xfrm>
        </p:grpSpPr>
        <p:sp>
          <p:nvSpPr>
            <p:cNvPr id="482" name="Circle"/>
            <p:cNvSpPr/>
            <p:nvPr/>
          </p:nvSpPr>
          <p:spPr>
            <a:xfrm>
              <a:off x="1119391" y="0"/>
              <a:ext cx="1161760" cy="1161759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83" name="Circle"/>
            <p:cNvSpPr/>
            <p:nvPr/>
          </p:nvSpPr>
          <p:spPr>
            <a:xfrm>
              <a:off x="1426914" y="307523"/>
              <a:ext cx="546714" cy="54671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84" name="Line"/>
            <p:cNvSpPr/>
            <p:nvPr/>
          </p:nvSpPr>
          <p:spPr>
            <a:xfrm flipV="1">
              <a:off x="0" y="610594"/>
              <a:ext cx="1308361" cy="39694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85" name="Star"/>
            <p:cNvSpPr/>
            <p:nvPr/>
          </p:nvSpPr>
          <p:spPr>
            <a:xfrm>
              <a:off x="1254758" y="550718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86" name="Circle"/>
            <p:cNvSpPr/>
            <p:nvPr/>
          </p:nvSpPr>
          <p:spPr>
            <a:xfrm>
              <a:off x="1420060" y="307523"/>
              <a:ext cx="546713" cy="54671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87" name="Line"/>
            <p:cNvSpPr/>
            <p:nvPr/>
          </p:nvSpPr>
          <p:spPr>
            <a:xfrm>
              <a:off x="1293083" y="602046"/>
              <a:ext cx="313327" cy="10054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88" name="Star"/>
            <p:cNvSpPr/>
            <p:nvPr/>
          </p:nvSpPr>
          <p:spPr>
            <a:xfrm>
              <a:off x="1535503" y="631822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89" name="Line"/>
            <p:cNvSpPr/>
            <p:nvPr/>
          </p:nvSpPr>
          <p:spPr>
            <a:xfrm flipV="1">
              <a:off x="1579694" y="91270"/>
              <a:ext cx="1" cy="59751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0" name="Star"/>
            <p:cNvSpPr/>
            <p:nvPr/>
          </p:nvSpPr>
          <p:spPr>
            <a:xfrm>
              <a:off x="1534667" y="53547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91" name="Line"/>
            <p:cNvSpPr/>
            <p:nvPr/>
          </p:nvSpPr>
          <p:spPr>
            <a:xfrm>
              <a:off x="1581444" y="108073"/>
              <a:ext cx="716821" cy="22913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93" name="Line"/>
          <p:cNvSpPr/>
          <p:nvPr/>
        </p:nvSpPr>
        <p:spPr>
          <a:xfrm>
            <a:off x="4624400" y="1931042"/>
            <a:ext cx="988017" cy="1276938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4" name="Line"/>
          <p:cNvSpPr/>
          <p:nvPr/>
        </p:nvSpPr>
        <p:spPr>
          <a:xfrm flipV="1">
            <a:off x="5045537" y="1334858"/>
            <a:ext cx="2550248" cy="45945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5" name="Line"/>
          <p:cNvSpPr/>
          <p:nvPr/>
        </p:nvSpPr>
        <p:spPr>
          <a:xfrm>
            <a:off x="5504950" y="1687447"/>
            <a:ext cx="3998789" cy="98466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8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concentric in code</a:t>
            </a:r>
          </a:p>
        </p:txBody>
      </p:sp>
      <p:sp>
        <p:nvSpPr>
          <p:cNvPr id="499" name="TextShape 3"/>
          <p:cNvSpPr txBox="1"/>
          <p:nvPr/>
        </p:nvSpPr>
        <p:spPr>
          <a:xfrm>
            <a:off x="1665546" y="1307943"/>
            <a:ext cx="8139643" cy="50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 = </a:t>
            </a:r>
            <a:r>
              <a:rPr>
                <a:solidFill>
                  <a:srgbClr val="2A6099"/>
                </a:solidFill>
              </a:rPr>
              <a:t>PowderN</a:t>
            </a:r>
            <a:r>
              <a:rPr>
                <a:solidFill>
                  <a:srgbClr val="000000"/>
                </a:solidFill>
              </a:rPr>
              <a:t>(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reflections="Al.laz", radius=0.02, yheight=0.05, thickness=0.005, 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p_transmit=0.8, concentric=1)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CE18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 (0, 0, 0) </a:t>
            </a:r>
            <a:r>
              <a:t>RELATIVE PREVIOUS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i="1" spc="0" sz="17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al2co3 = </a:t>
            </a:r>
            <a:r>
              <a:rPr>
                <a:solidFill>
                  <a:srgbClr val="2A6099"/>
                </a:solidFill>
              </a:rPr>
              <a:t>PowderN</a:t>
            </a:r>
            <a:r>
              <a:rPr>
                <a:solidFill>
                  <a:srgbClr val="000000"/>
                </a:solidFill>
              </a:rPr>
              <a:t>(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reflections=Al2CO3-laz, radius=0.005, yheight=0.05, 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p_inc=0.15, p_transmit=0.5)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 (0, 0, 0) </a:t>
            </a:r>
            <a:r>
              <a:rPr>
                <a:solidFill>
                  <a:srgbClr val="CE181E"/>
                </a:solidFill>
              </a:rPr>
              <a:t>RELATIVE PREVIOUS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i="1" spc="0" sz="17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Al_2 = </a:t>
            </a:r>
            <a:r>
              <a:rPr>
                <a:solidFill>
                  <a:srgbClr val="CE181E"/>
                </a:solidFill>
              </a:rPr>
              <a:t>COPY</a:t>
            </a:r>
            <a:r>
              <a:rPr>
                <a:solidFill>
                  <a:srgbClr val="000000"/>
                </a:solidFill>
              </a:rPr>
              <a:t>(Al)(concentric=0)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 </a:t>
            </a:r>
            <a:r>
              <a:rPr>
                <a:solidFill>
                  <a:srgbClr val="000000"/>
                </a:solidFill>
              </a:rPr>
              <a:t>(0,0,0) </a:t>
            </a:r>
            <a:r>
              <a:rPr>
                <a:solidFill>
                  <a:srgbClr val="CE181E"/>
                </a:solidFill>
              </a:rPr>
              <a:t>RELATIVE PREVIOUS</a:t>
            </a:r>
          </a:p>
        </p:txBody>
      </p:sp>
      <p:grpSp>
        <p:nvGrpSpPr>
          <p:cNvPr id="536" name="Group"/>
          <p:cNvGrpSpPr/>
          <p:nvPr/>
        </p:nvGrpSpPr>
        <p:grpSpPr>
          <a:xfrm>
            <a:off x="7028420" y="163364"/>
            <a:ext cx="3900719" cy="2414837"/>
            <a:chOff x="625076" y="0"/>
            <a:chExt cx="3900717" cy="2414835"/>
          </a:xfrm>
        </p:grpSpPr>
        <p:sp>
          <p:nvSpPr>
            <p:cNvPr id="500" name="TextShape 3"/>
            <p:cNvSpPr txBox="1"/>
            <p:nvPr/>
          </p:nvSpPr>
          <p:spPr>
            <a:xfrm>
              <a:off x="667439" y="1491246"/>
              <a:ext cx="992398" cy="159784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FF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1839" tIns="51839" rIns="51839" bIns="51839" numCol="1" anchor="t">
              <a:noAutofit/>
            </a:bodyPr>
            <a:lstStyle>
              <a:lvl1pPr>
                <a:defRPr spc="0"/>
              </a:lvl1pPr>
            </a:lstStyle>
            <a:p>
              <a:pPr/>
              <a:r>
                <a:t>Sampling parameters</a:t>
              </a:r>
            </a:p>
          </p:txBody>
        </p:sp>
        <p:sp>
          <p:nvSpPr>
            <p:cNvPr id="501" name="Rectangle"/>
            <p:cNvSpPr/>
            <p:nvPr/>
          </p:nvSpPr>
          <p:spPr>
            <a:xfrm>
              <a:off x="625076" y="0"/>
              <a:ext cx="3900719" cy="241483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02" name="Circle"/>
            <p:cNvSpPr/>
            <p:nvPr/>
          </p:nvSpPr>
          <p:spPr>
            <a:xfrm>
              <a:off x="1820279" y="1005304"/>
              <a:ext cx="1038891" cy="1038892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03" name="Circle"/>
            <p:cNvSpPr/>
            <p:nvPr/>
          </p:nvSpPr>
          <p:spPr>
            <a:xfrm>
              <a:off x="2095278" y="1280303"/>
              <a:ext cx="488893" cy="48889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04" name="Circle"/>
            <p:cNvSpPr/>
            <p:nvPr/>
          </p:nvSpPr>
          <p:spPr>
            <a:xfrm>
              <a:off x="3457176" y="886453"/>
              <a:ext cx="1038892" cy="1038892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05" name="Circle"/>
            <p:cNvSpPr/>
            <p:nvPr/>
          </p:nvSpPr>
          <p:spPr>
            <a:xfrm>
              <a:off x="3732175" y="1161452"/>
              <a:ext cx="488893" cy="48889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06" name="Line"/>
            <p:cNvSpPr/>
            <p:nvPr/>
          </p:nvSpPr>
          <p:spPr>
            <a:xfrm flipV="1">
              <a:off x="774643" y="1730768"/>
              <a:ext cx="543657" cy="15877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7" name="Rectangle"/>
            <p:cNvSpPr/>
            <p:nvPr/>
          </p:nvSpPr>
          <p:spPr>
            <a:xfrm rot="20800503">
              <a:off x="2342761" y="1214286"/>
              <a:ext cx="557896" cy="4797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08" name="Line"/>
            <p:cNvSpPr/>
            <p:nvPr/>
          </p:nvSpPr>
          <p:spPr>
            <a:xfrm flipV="1">
              <a:off x="2256686" y="1164645"/>
              <a:ext cx="482341" cy="1283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9" name="Line"/>
            <p:cNvSpPr/>
            <p:nvPr/>
          </p:nvSpPr>
          <p:spPr>
            <a:xfrm flipV="1">
              <a:off x="2374960" y="1639281"/>
              <a:ext cx="482341" cy="1283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0" name="Line"/>
            <p:cNvSpPr/>
            <p:nvPr/>
          </p:nvSpPr>
          <p:spPr>
            <a:xfrm flipV="1">
              <a:off x="1458461" y="1569005"/>
              <a:ext cx="443474" cy="12305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1" name="Star"/>
            <p:cNvSpPr/>
            <p:nvPr/>
          </p:nvSpPr>
          <p:spPr>
            <a:xfrm>
              <a:off x="1941329" y="1497778"/>
              <a:ext cx="80530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12" name="Line"/>
            <p:cNvSpPr/>
            <p:nvPr/>
          </p:nvSpPr>
          <p:spPr>
            <a:xfrm>
              <a:off x="1975601" y="1543678"/>
              <a:ext cx="280189" cy="899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3" name="Circle"/>
            <p:cNvSpPr/>
            <p:nvPr/>
          </p:nvSpPr>
          <p:spPr>
            <a:xfrm>
              <a:off x="2814412" y="164513"/>
              <a:ext cx="488893" cy="48889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14" name="Line"/>
            <p:cNvSpPr/>
            <p:nvPr/>
          </p:nvSpPr>
          <p:spPr>
            <a:xfrm>
              <a:off x="2678548" y="422309"/>
              <a:ext cx="280189" cy="899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5" name="Star"/>
            <p:cNvSpPr/>
            <p:nvPr/>
          </p:nvSpPr>
          <p:spPr>
            <a:xfrm>
              <a:off x="2917646" y="454515"/>
              <a:ext cx="80529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16" name="Line"/>
            <p:cNvSpPr/>
            <p:nvPr/>
          </p:nvSpPr>
          <p:spPr>
            <a:xfrm flipV="1">
              <a:off x="2957163" y="261884"/>
              <a:ext cx="1" cy="24915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7" name="0"/>
            <p:cNvSpPr txBox="1"/>
            <p:nvPr/>
          </p:nvSpPr>
          <p:spPr>
            <a:xfrm>
              <a:off x="827295" y="1919578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0</a:t>
              </a:r>
            </a:p>
          </p:txBody>
        </p:sp>
        <p:sp>
          <p:nvSpPr>
            <p:cNvPr id="518" name="1"/>
            <p:cNvSpPr txBox="1"/>
            <p:nvPr/>
          </p:nvSpPr>
          <p:spPr>
            <a:xfrm>
              <a:off x="1538605" y="1705207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1</a:t>
              </a:r>
            </a:p>
          </p:txBody>
        </p:sp>
        <p:sp>
          <p:nvSpPr>
            <p:cNvPr id="519" name="2"/>
            <p:cNvSpPr txBox="1"/>
            <p:nvPr/>
          </p:nvSpPr>
          <p:spPr>
            <a:xfrm>
              <a:off x="2030585" y="1598903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520" name="2"/>
            <p:cNvSpPr txBox="1"/>
            <p:nvPr/>
          </p:nvSpPr>
          <p:spPr>
            <a:xfrm>
              <a:off x="2741177" y="499050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521" name="3"/>
            <p:cNvSpPr txBox="1"/>
            <p:nvPr/>
          </p:nvSpPr>
          <p:spPr>
            <a:xfrm>
              <a:off x="2986062" y="351825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3</a:t>
              </a:r>
            </a:p>
          </p:txBody>
        </p:sp>
        <p:sp>
          <p:nvSpPr>
            <p:cNvPr id="522" name="Circle"/>
            <p:cNvSpPr/>
            <p:nvPr/>
          </p:nvSpPr>
          <p:spPr>
            <a:xfrm>
              <a:off x="3729359" y="1157567"/>
              <a:ext cx="488893" cy="488892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23" name="3"/>
            <p:cNvSpPr txBox="1"/>
            <p:nvPr/>
          </p:nvSpPr>
          <p:spPr>
            <a:xfrm>
              <a:off x="3925118" y="1357148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3</a:t>
              </a:r>
            </a:p>
          </p:txBody>
        </p:sp>
        <p:sp>
          <p:nvSpPr>
            <p:cNvPr id="524" name="Line"/>
            <p:cNvSpPr/>
            <p:nvPr/>
          </p:nvSpPr>
          <p:spPr>
            <a:xfrm flipV="1">
              <a:off x="3872111" y="959369"/>
              <a:ext cx="1" cy="24915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25" name="Star"/>
            <p:cNvSpPr/>
            <p:nvPr/>
          </p:nvSpPr>
          <p:spPr>
            <a:xfrm>
              <a:off x="3831846" y="936031"/>
              <a:ext cx="80530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26" name="4"/>
            <p:cNvSpPr txBox="1"/>
            <p:nvPr/>
          </p:nvSpPr>
          <p:spPr>
            <a:xfrm>
              <a:off x="3925118" y="1035193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4</a:t>
              </a:r>
            </a:p>
          </p:txBody>
        </p:sp>
        <p:sp>
          <p:nvSpPr>
            <p:cNvPr id="527" name="Line"/>
            <p:cNvSpPr/>
            <p:nvPr/>
          </p:nvSpPr>
          <p:spPr>
            <a:xfrm>
              <a:off x="3925117" y="979739"/>
              <a:ext cx="398849" cy="12567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28" name="5"/>
            <p:cNvSpPr txBox="1"/>
            <p:nvPr/>
          </p:nvSpPr>
          <p:spPr>
            <a:xfrm>
              <a:off x="4095808" y="930988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5</a:t>
              </a:r>
            </a:p>
          </p:txBody>
        </p:sp>
        <p:sp>
          <p:nvSpPr>
            <p:cNvPr id="529" name="Rectangle"/>
            <p:cNvSpPr/>
            <p:nvPr/>
          </p:nvSpPr>
          <p:spPr>
            <a:xfrm>
              <a:off x="3335904" y="1517382"/>
              <a:ext cx="1171482" cy="5578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30" name="Line"/>
            <p:cNvSpPr/>
            <p:nvPr/>
          </p:nvSpPr>
          <p:spPr>
            <a:xfrm flipV="1">
              <a:off x="3872111" y="1254937"/>
              <a:ext cx="1" cy="24915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1" name="Line"/>
            <p:cNvSpPr/>
            <p:nvPr/>
          </p:nvSpPr>
          <p:spPr>
            <a:xfrm>
              <a:off x="3462372" y="1515432"/>
              <a:ext cx="29793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2" name="Line"/>
            <p:cNvSpPr/>
            <p:nvPr/>
          </p:nvSpPr>
          <p:spPr>
            <a:xfrm>
              <a:off x="4178287" y="1519170"/>
              <a:ext cx="29793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3" name="A"/>
            <p:cNvSpPr txBox="1"/>
            <p:nvPr/>
          </p:nvSpPr>
          <p:spPr>
            <a:xfrm>
              <a:off x="1710620" y="1345801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534" name="B"/>
            <p:cNvSpPr txBox="1"/>
            <p:nvPr/>
          </p:nvSpPr>
          <p:spPr>
            <a:xfrm>
              <a:off x="2734050" y="266567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535" name="C"/>
            <p:cNvSpPr txBox="1"/>
            <p:nvPr/>
          </p:nvSpPr>
          <p:spPr>
            <a:xfrm>
              <a:off x="3721469" y="801480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C</a:t>
              </a:r>
            </a:p>
          </p:txBody>
        </p:sp>
      </p:grpSp>
      <p:grpSp>
        <p:nvGrpSpPr>
          <p:cNvPr id="547" name="Group"/>
          <p:cNvGrpSpPr/>
          <p:nvPr/>
        </p:nvGrpSpPr>
        <p:grpSpPr>
          <a:xfrm>
            <a:off x="3317969" y="1213455"/>
            <a:ext cx="2298265" cy="1161760"/>
            <a:chOff x="0" y="0"/>
            <a:chExt cx="2298264" cy="1161758"/>
          </a:xfrm>
        </p:grpSpPr>
        <p:sp>
          <p:nvSpPr>
            <p:cNvPr id="537" name="Circle"/>
            <p:cNvSpPr/>
            <p:nvPr/>
          </p:nvSpPr>
          <p:spPr>
            <a:xfrm>
              <a:off x="1119391" y="0"/>
              <a:ext cx="1161760" cy="1161759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38" name="Circle"/>
            <p:cNvSpPr/>
            <p:nvPr/>
          </p:nvSpPr>
          <p:spPr>
            <a:xfrm>
              <a:off x="1426914" y="307523"/>
              <a:ext cx="546714" cy="54671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39" name="Line"/>
            <p:cNvSpPr/>
            <p:nvPr/>
          </p:nvSpPr>
          <p:spPr>
            <a:xfrm flipV="1">
              <a:off x="0" y="610594"/>
              <a:ext cx="1308361" cy="39694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0" name="Star"/>
            <p:cNvSpPr/>
            <p:nvPr/>
          </p:nvSpPr>
          <p:spPr>
            <a:xfrm>
              <a:off x="1254758" y="550718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41" name="Circle"/>
            <p:cNvSpPr/>
            <p:nvPr/>
          </p:nvSpPr>
          <p:spPr>
            <a:xfrm>
              <a:off x="1420060" y="307523"/>
              <a:ext cx="546713" cy="54671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42" name="Line"/>
            <p:cNvSpPr/>
            <p:nvPr/>
          </p:nvSpPr>
          <p:spPr>
            <a:xfrm>
              <a:off x="1293083" y="602046"/>
              <a:ext cx="313327" cy="10054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3" name="Star"/>
            <p:cNvSpPr/>
            <p:nvPr/>
          </p:nvSpPr>
          <p:spPr>
            <a:xfrm>
              <a:off x="1535503" y="631822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44" name="Line"/>
            <p:cNvSpPr/>
            <p:nvPr/>
          </p:nvSpPr>
          <p:spPr>
            <a:xfrm flipV="1">
              <a:off x="1579694" y="91270"/>
              <a:ext cx="1" cy="59751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5" name="Star"/>
            <p:cNvSpPr/>
            <p:nvPr/>
          </p:nvSpPr>
          <p:spPr>
            <a:xfrm>
              <a:off x="1534667" y="53547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46" name="Line"/>
            <p:cNvSpPr/>
            <p:nvPr/>
          </p:nvSpPr>
          <p:spPr>
            <a:xfrm>
              <a:off x="1581444" y="108073"/>
              <a:ext cx="716821" cy="22913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0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551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53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54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Only scatter into a part of 4π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7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558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60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61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Only scatter into a part of 4\pi</a:t>
            </a:r>
          </a:p>
        </p:txBody>
      </p:sp>
      <p:pic>
        <p:nvPicPr>
          <p:cNvPr id="562" name="image140.png" descr="image1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6581" y="1549101"/>
            <a:ext cx="4287474" cy="2501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5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566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68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69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Only scatter into a part of 4\pi</a:t>
            </a:r>
          </a:p>
        </p:txBody>
      </p:sp>
      <p:pic>
        <p:nvPicPr>
          <p:cNvPr id="570" name="image140.png" descr="image1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6581" y="1484555"/>
            <a:ext cx="4287474" cy="250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image143.png" descr="image14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31372" y="2323651"/>
            <a:ext cx="5144105" cy="3001385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TextShape 5"/>
          <p:cNvSpPr txBox="1"/>
          <p:nvPr/>
        </p:nvSpPr>
        <p:spPr>
          <a:xfrm>
            <a:off x="7326779" y="3033656"/>
            <a:ext cx="1355464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/>
            </a:lvl1pPr>
          </a:lstStyle>
          <a:p>
            <a:pPr/>
            <a:r>
              <a:t>d_phi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5" name="CustomShape 1"/>
          <p:cNvSpPr txBox="1"/>
          <p:nvPr/>
        </p:nvSpPr>
        <p:spPr>
          <a:xfrm>
            <a:off x="1615739" y="536569"/>
            <a:ext cx="5948387" cy="851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Reflection files for Single_crystal and PowderN</a:t>
            </a:r>
          </a:p>
        </p:txBody>
      </p:sp>
      <p:grpSp>
        <p:nvGrpSpPr>
          <p:cNvPr id="578" name="CustomShape 3"/>
          <p:cNvGrpSpPr/>
          <p:nvPr/>
        </p:nvGrpSpPr>
        <p:grpSpPr>
          <a:xfrm>
            <a:off x="1617085" y="487677"/>
            <a:ext cx="7175776" cy="8205987"/>
            <a:chOff x="0" y="0"/>
            <a:chExt cx="7175774" cy="8205985"/>
          </a:xfrm>
        </p:grpSpPr>
        <p:sp>
          <p:nvSpPr>
            <p:cNvPr id="576" name="Rectangle"/>
            <p:cNvSpPr/>
            <p:nvPr/>
          </p:nvSpPr>
          <p:spPr>
            <a:xfrm>
              <a:off x="-1" y="0"/>
              <a:ext cx="7175776" cy="588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0" sz="800"/>
              </a:pPr>
            </a:p>
          </p:txBody>
        </p:sp>
        <p:sp>
          <p:nvSpPr>
            <p:cNvPr id="577" name="# TITLE *Aluminum-Al-[FM3-M] Miller, H.P.jr.;DuMond, J.W.M.[1942] at 298 K…"/>
            <p:cNvSpPr txBox="1"/>
            <p:nvPr/>
          </p:nvSpPr>
          <p:spPr>
            <a:xfrm>
              <a:off x="-1" y="0"/>
              <a:ext cx="7175776" cy="820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1764" tIns="31764" rIns="31764" bIns="31764" numCol="1" anchor="t">
              <a:spAutoFit/>
            </a:bodyPr>
            <a:lstStyle/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TITLE *Aluminum-Al-[FM3-M] Miller, H.P.jr.;DuMond, J.W.M.[1942] at 298 K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CELL 4.049320 4.049320 4.049320 90.000000 90.000000 90.000000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SPCGRP F M 3 M   CUBIC STRUCTURE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ATOM AL 1 0.000000 0.000000 0.000000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SCATTERING FACTOR  COEFFICIENTS: AL     F= 0.345 CM-12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Reference: Physical Review (1940) 57, 198-206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Physical parameters: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sigma_coh 1.495   coherent scattering cross section (single atom) in [barn]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sigma_inc 0.0082  incoherent scattering cross section (single atom)in [barn]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sigma_abs 0.231   absorption scattering cross section (single atom) in [barn]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density   2.70    in [g/cm^3]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weight    26.98   in [g/mol] (single atom)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multiplicity 4    in [atoms/unit cell]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Vc        66.4    volume of unit cell in [A^3]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v_sound   5100    in [m/s]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v_sound_l 6420    velocity of longitudinal sound in [m/s]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v_sound_t 3040    velocity of transversal sound in [m/s]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T_m       933.5   melting temperature in [K]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T_b       2792.2  boiling temperature in [K]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At_number 13      atomic number Z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lattice_a 4.04932 lattice parameter a in [Angs]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Format parameters: Crystallographica format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column_j  4 multiplicity 'j'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column_d  5 d-spacing 'd' in [Angs]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column_F2 7 norm of scattering factor |F|^2 in [fm^2]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column_h  1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column_k  2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column_l  3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h   k   l Mult. d-space 2Theta   F-squared</a:t>
              </a:r>
            </a:p>
            <a:p>
              <a:pPr>
                <a:defRPr spc="0" sz="800">
                  <a:solidFill>
                    <a:srgbClr val="9A403E"/>
                  </a:solidFill>
                </a:defRPr>
              </a:pPr>
              <a:r>
                <a:t>-1 -1 -1 8 2.338 24.6973 21.3</a:t>
              </a:r>
            </a:p>
            <a:p>
              <a:pPr>
                <a:defRPr spc="0" sz="800">
                  <a:solidFill>
                    <a:srgbClr val="9A403E"/>
                  </a:solidFill>
                </a:defRPr>
              </a:pPr>
              <a:r>
                <a:t>-1 -1 1 8 2.338 24.6973 21.3</a:t>
              </a:r>
            </a:p>
            <a:p>
              <a:pPr>
                <a:defRPr spc="0" sz="800">
                  <a:solidFill>
                    <a:srgbClr val="9A403E"/>
                  </a:solidFill>
                </a:defRPr>
              </a:pPr>
              <a:r>
                <a:t>…</a:t>
              </a:r>
            </a:p>
          </p:txBody>
        </p:sp>
      </p:grpSp>
      <p:sp>
        <p:nvSpPr>
          <p:cNvPr id="579" name="CustomShape 4"/>
          <p:cNvSpPr txBox="1"/>
          <p:nvPr/>
        </p:nvSpPr>
        <p:spPr>
          <a:xfrm>
            <a:off x="7216748" y="2490561"/>
            <a:ext cx="3167069" cy="2735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1800"/>
            </a:pPr>
            <a:r>
              <a:t>Lau datafiles</a:t>
            </a:r>
          </a:p>
          <a:p>
            <a:pPr>
              <a:defRPr spc="0" sz="1800">
                <a:solidFill>
                  <a:srgbClr val="3F6797"/>
                </a:solidFill>
              </a:defRPr>
            </a:pPr>
            <a:r>
              <a:t>header</a:t>
            </a:r>
          </a:p>
          <a:p>
            <a:pPr>
              <a:defRPr spc="0" sz="1800"/>
            </a:pPr>
            <a:r>
              <a:t>+</a:t>
            </a:r>
          </a:p>
          <a:p>
            <a:pPr>
              <a:defRPr spc="0" sz="1800">
                <a:solidFill>
                  <a:srgbClr val="9A403E"/>
                </a:solidFill>
              </a:defRPr>
            </a:pPr>
            <a:r>
              <a:t>reflection list</a:t>
            </a:r>
          </a:p>
          <a:p>
            <a:pPr>
              <a:defRPr spc="0" sz="1800"/>
            </a:pPr>
          </a:p>
          <a:p>
            <a:pPr>
              <a:defRPr spc="0" sz="1800"/>
            </a:pPr>
            <a:r>
              <a:t>Can be used with Single_crystal, PowderN, Isotropic_Sqw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4" name="TextShape 1"/>
          <p:cNvSpPr txBox="1"/>
          <p:nvPr/>
        </p:nvSpPr>
        <p:spPr>
          <a:xfrm>
            <a:off x="3288121" y="348332"/>
            <a:ext cx="8239765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Samples in General</a:t>
            </a:r>
          </a:p>
        </p:txBody>
      </p:sp>
      <p:grpSp>
        <p:nvGrpSpPr>
          <p:cNvPr id="285" name="Group 2"/>
          <p:cNvGrpSpPr/>
          <p:nvPr/>
        </p:nvGrpSpPr>
        <p:grpSpPr>
          <a:xfrm>
            <a:off x="1854356" y="775820"/>
            <a:ext cx="7086071" cy="3290571"/>
            <a:chOff x="0" y="0"/>
            <a:chExt cx="7086070" cy="3290569"/>
          </a:xfrm>
        </p:grpSpPr>
        <p:sp>
          <p:nvSpPr>
            <p:cNvPr id="265" name="CustomShape 3"/>
            <p:cNvSpPr/>
            <p:nvPr/>
          </p:nvSpPr>
          <p:spPr>
            <a:xfrm>
              <a:off x="2943190" y="1103886"/>
              <a:ext cx="896273" cy="2186684"/>
            </a:xfrm>
            <a:prstGeom prst="rect">
              <a:avLst/>
            </a:prstGeom>
            <a:solidFill>
              <a:srgbClr val="76D6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66" name="Line 4"/>
            <p:cNvSpPr/>
            <p:nvPr/>
          </p:nvSpPr>
          <p:spPr>
            <a:xfrm flipH="1" flipV="1">
              <a:off x="2795" y="1684291"/>
              <a:ext cx="7081497" cy="1"/>
            </a:xfrm>
            <a:prstGeom prst="line">
              <a:avLst/>
            </a:prstGeom>
            <a:noFill/>
            <a:ln w="25400" cap="flat">
              <a:solidFill>
                <a:srgbClr val="77BB41"/>
              </a:solidFill>
              <a:prstDash val="solid"/>
              <a:miter lim="800000"/>
              <a:head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7" name="Line 5"/>
            <p:cNvSpPr/>
            <p:nvPr/>
          </p:nvSpPr>
          <p:spPr>
            <a:xfrm flipH="1" flipV="1">
              <a:off x="2795" y="1552150"/>
              <a:ext cx="3284725" cy="1271"/>
            </a:xfrm>
            <a:prstGeom prst="line">
              <a:avLst/>
            </a:prstGeom>
            <a:noFill/>
            <a:ln w="25400" cap="flat">
              <a:solidFill>
                <a:srgbClr val="FF4013"/>
              </a:solidFill>
              <a:prstDash val="solid"/>
              <a:miter lim="800000"/>
              <a:head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8" name="Line 6"/>
            <p:cNvSpPr/>
            <p:nvPr/>
          </p:nvSpPr>
          <p:spPr>
            <a:xfrm flipH="1" flipV="1">
              <a:off x="2795" y="1418484"/>
              <a:ext cx="3695634" cy="1780"/>
            </a:xfrm>
            <a:prstGeom prst="line">
              <a:avLst/>
            </a:prstGeom>
            <a:noFill/>
            <a:ln w="25400" cap="flat">
              <a:solidFill>
                <a:srgbClr val="9929BD"/>
              </a:solidFill>
              <a:prstDash val="solid"/>
              <a:miter lim="800000"/>
              <a:head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9" name="Line 7"/>
            <p:cNvSpPr/>
            <p:nvPr/>
          </p:nvSpPr>
          <p:spPr>
            <a:xfrm flipH="1">
              <a:off x="0" y="2945223"/>
              <a:ext cx="3514193" cy="6100"/>
            </a:xfrm>
            <a:prstGeom prst="line">
              <a:avLst/>
            </a:prstGeom>
            <a:noFill/>
            <a:ln w="25400" cap="flat">
              <a:solidFill>
                <a:srgbClr val="9929BD"/>
              </a:solidFill>
              <a:prstDash val="solid"/>
              <a:miter lim="800000"/>
              <a:head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0" name="Line 8"/>
            <p:cNvSpPr/>
            <p:nvPr/>
          </p:nvSpPr>
          <p:spPr>
            <a:xfrm flipH="1" flipV="1">
              <a:off x="2795" y="2619190"/>
              <a:ext cx="3133525" cy="7624"/>
            </a:xfrm>
            <a:prstGeom prst="line">
              <a:avLst/>
            </a:prstGeom>
            <a:noFill/>
            <a:ln w="25400" cap="flat">
              <a:solidFill>
                <a:srgbClr val="FF4013"/>
              </a:solidFill>
              <a:prstDash val="solid"/>
              <a:miter lim="800000"/>
              <a:head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1" name="Line 9"/>
            <p:cNvSpPr/>
            <p:nvPr/>
          </p:nvSpPr>
          <p:spPr>
            <a:xfrm flipH="1">
              <a:off x="2795" y="3137336"/>
              <a:ext cx="3590429" cy="2288"/>
            </a:xfrm>
            <a:prstGeom prst="line">
              <a:avLst/>
            </a:prstGeom>
            <a:noFill/>
            <a:ln w="25400" cap="flat">
              <a:solidFill>
                <a:srgbClr val="FF4013"/>
              </a:solidFill>
              <a:prstDash val="solid"/>
              <a:miter lim="800000"/>
              <a:head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2" name="Line 10"/>
            <p:cNvSpPr/>
            <p:nvPr/>
          </p:nvSpPr>
          <p:spPr>
            <a:xfrm flipH="1">
              <a:off x="3588649" y="982418"/>
              <a:ext cx="3007229" cy="1941206"/>
            </a:xfrm>
            <a:prstGeom prst="line">
              <a:avLst/>
            </a:prstGeom>
            <a:noFill/>
            <a:ln w="25400" cap="flat">
              <a:solidFill>
                <a:srgbClr val="9929BD"/>
              </a:solidFill>
              <a:prstDash val="solid"/>
              <a:miter lim="800000"/>
              <a:head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3" name="Line 11"/>
            <p:cNvSpPr/>
            <p:nvPr/>
          </p:nvSpPr>
          <p:spPr>
            <a:xfrm>
              <a:off x="286899" y="-1"/>
              <a:ext cx="3400095" cy="1381385"/>
            </a:xfrm>
            <a:prstGeom prst="line">
              <a:avLst/>
            </a:prstGeom>
            <a:noFill/>
            <a:ln w="25400" cap="flat">
              <a:solidFill>
                <a:srgbClr val="9929BD"/>
              </a:solidFill>
              <a:prstDash val="solid"/>
              <a:miter lim="800000"/>
              <a:head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4" name="Line 12"/>
            <p:cNvSpPr/>
            <p:nvPr/>
          </p:nvSpPr>
          <p:spPr>
            <a:xfrm flipH="1">
              <a:off x="2795" y="1830155"/>
              <a:ext cx="7081497" cy="14994"/>
            </a:xfrm>
            <a:prstGeom prst="line">
              <a:avLst/>
            </a:prstGeom>
            <a:noFill/>
            <a:ln w="25400" cap="flat">
              <a:solidFill>
                <a:srgbClr val="77BB41"/>
              </a:solidFill>
              <a:prstDash val="solid"/>
              <a:miter lim="800000"/>
              <a:head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5" name="Line 13"/>
            <p:cNvSpPr/>
            <p:nvPr/>
          </p:nvSpPr>
          <p:spPr>
            <a:xfrm flipH="1">
              <a:off x="2795" y="1973478"/>
              <a:ext cx="7081498" cy="14484"/>
            </a:xfrm>
            <a:prstGeom prst="line">
              <a:avLst/>
            </a:prstGeom>
            <a:noFill/>
            <a:ln w="25400" cap="flat">
              <a:solidFill>
                <a:srgbClr val="77BB41"/>
              </a:solidFill>
              <a:prstDash val="solid"/>
              <a:miter lim="800000"/>
              <a:head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6" name="Line 14"/>
            <p:cNvSpPr/>
            <p:nvPr/>
          </p:nvSpPr>
          <p:spPr>
            <a:xfrm flipH="1">
              <a:off x="2795" y="2161016"/>
              <a:ext cx="7083276" cy="9657"/>
            </a:xfrm>
            <a:prstGeom prst="line">
              <a:avLst/>
            </a:prstGeom>
            <a:noFill/>
            <a:ln w="25400" cap="flat">
              <a:solidFill>
                <a:srgbClr val="77BB41"/>
              </a:solidFill>
              <a:prstDash val="solid"/>
              <a:miter lim="800000"/>
              <a:head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7" name="CustomShape 15"/>
            <p:cNvSpPr/>
            <p:nvPr/>
          </p:nvSpPr>
          <p:spPr>
            <a:xfrm>
              <a:off x="3275068" y="1498277"/>
              <a:ext cx="89450" cy="9834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78" name="CustomShape 16"/>
            <p:cNvSpPr/>
            <p:nvPr/>
          </p:nvSpPr>
          <p:spPr>
            <a:xfrm>
              <a:off x="3131745" y="2582851"/>
              <a:ext cx="89451" cy="9834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79" name="CustomShape 17"/>
            <p:cNvSpPr/>
            <p:nvPr/>
          </p:nvSpPr>
          <p:spPr>
            <a:xfrm>
              <a:off x="3508602" y="2896941"/>
              <a:ext cx="89450" cy="98344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80" name="CustomShape 18"/>
            <p:cNvSpPr/>
            <p:nvPr/>
          </p:nvSpPr>
          <p:spPr>
            <a:xfrm>
              <a:off x="3580263" y="3085242"/>
              <a:ext cx="89451" cy="9834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81" name="CustomShape 19"/>
            <p:cNvSpPr/>
            <p:nvPr/>
          </p:nvSpPr>
          <p:spPr>
            <a:xfrm>
              <a:off x="3651670" y="1372997"/>
              <a:ext cx="89450" cy="9834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82" name="Line 20"/>
            <p:cNvSpPr/>
            <p:nvPr/>
          </p:nvSpPr>
          <p:spPr>
            <a:xfrm flipH="1">
              <a:off x="2795" y="2762258"/>
              <a:ext cx="7083276" cy="9912"/>
            </a:xfrm>
            <a:prstGeom prst="line">
              <a:avLst/>
            </a:prstGeom>
            <a:noFill/>
            <a:ln w="25400" cap="flat">
              <a:solidFill>
                <a:srgbClr val="77BB41"/>
              </a:solidFill>
              <a:prstDash val="solid"/>
              <a:miter lim="800000"/>
              <a:head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3" name="Line 21"/>
            <p:cNvSpPr/>
            <p:nvPr/>
          </p:nvSpPr>
          <p:spPr>
            <a:xfrm flipH="1">
              <a:off x="2795" y="2466212"/>
              <a:ext cx="7081497" cy="9657"/>
            </a:xfrm>
            <a:prstGeom prst="line">
              <a:avLst/>
            </a:prstGeom>
            <a:noFill/>
            <a:ln w="25400" cap="flat">
              <a:solidFill>
                <a:srgbClr val="77BB41"/>
              </a:solidFill>
              <a:prstDash val="solid"/>
              <a:miter lim="800000"/>
              <a:head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4" name="Line 22"/>
            <p:cNvSpPr/>
            <p:nvPr/>
          </p:nvSpPr>
          <p:spPr>
            <a:xfrm flipH="1">
              <a:off x="2795" y="1265251"/>
              <a:ext cx="7083276" cy="9658"/>
            </a:xfrm>
            <a:prstGeom prst="line">
              <a:avLst/>
            </a:prstGeom>
            <a:noFill/>
            <a:ln w="25400" cap="flat">
              <a:solidFill>
                <a:srgbClr val="77BB41"/>
              </a:solidFill>
              <a:prstDash val="solid"/>
              <a:miter lim="800000"/>
              <a:head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86" name="CustomShape 23"/>
          <p:cNvSpPr txBox="1"/>
          <p:nvPr/>
        </p:nvSpPr>
        <p:spPr>
          <a:xfrm>
            <a:off x="1560087" y="5264046"/>
            <a:ext cx="8219437" cy="777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/>
          <a:p>
            <a:pPr>
              <a:defRPr spc="0" sz="2000">
                <a:latin typeface="Gill Sans"/>
                <a:ea typeface="Gill Sans"/>
                <a:cs typeface="Gill Sans"/>
                <a:sym typeface="Gill Sans"/>
              </a:defRPr>
            </a:pPr>
            <a:r>
              <a:t>A neutron hitting a sample can be:</a:t>
            </a:r>
          </a:p>
          <a:p>
            <a:pPr>
              <a:defRPr spc="0" sz="2000">
                <a:solidFill>
                  <a:srgbClr val="FF401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absorbed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77BB41"/>
                </a:solidFill>
              </a:rPr>
              <a:t>transmitted</a:t>
            </a:r>
            <a:r>
              <a:rPr>
                <a:solidFill>
                  <a:srgbClr val="000000"/>
                </a:solidFill>
              </a:rPr>
              <a:t>, or </a:t>
            </a:r>
            <a:r>
              <a:rPr>
                <a:solidFill>
                  <a:srgbClr val="7B219F"/>
                </a:solidFill>
              </a:rPr>
              <a:t>scattered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Input for the PowderN</a:t>
            </a:r>
          </a:p>
        </p:txBody>
      </p:sp>
      <p:grpSp>
        <p:nvGrpSpPr>
          <p:cNvPr id="585" name="CustomShape 3"/>
          <p:cNvGrpSpPr/>
          <p:nvPr/>
        </p:nvGrpSpPr>
        <p:grpSpPr>
          <a:xfrm>
            <a:off x="1598459" y="1264743"/>
            <a:ext cx="8985347" cy="7317402"/>
            <a:chOff x="0" y="0"/>
            <a:chExt cx="8985346" cy="7317401"/>
          </a:xfrm>
        </p:grpSpPr>
        <p:sp>
          <p:nvSpPr>
            <p:cNvPr id="583" name="Rectangle"/>
            <p:cNvSpPr/>
            <p:nvPr/>
          </p:nvSpPr>
          <p:spPr>
            <a:xfrm>
              <a:off x="-1" y="0"/>
              <a:ext cx="8985348" cy="54010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0" sz="700"/>
              </a:pPr>
            </a:p>
          </p:txBody>
        </p:sp>
        <p:sp>
          <p:nvSpPr>
            <p:cNvPr id="584" name="# TITLE *Corundum-Al2O3-[R3-CH] Graafsma, H.;Souhassou, M.;Harkem[1998] [corundum saphire:blue, ruby:red]…"/>
            <p:cNvSpPr txBox="1"/>
            <p:nvPr/>
          </p:nvSpPr>
          <p:spPr>
            <a:xfrm>
              <a:off x="-1" y="0"/>
              <a:ext cx="8985348" cy="73174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1764" tIns="31764" rIns="31764" bIns="31764" numCol="1" anchor="t">
              <a:spAutoFit/>
            </a:bodyPr>
            <a:lstStyle/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TITLE *Corundum-Al2O3-[R3-CH] Graafsma, H.;Souhassou, M.;Harkem[1998] [corundum saphire:blue, ruby:red]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CELL 4.757000 4.757000 12.987700 90.000000 90.000000 120.000000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SPCGRP R -3 C   TRIGONAL STRUCTURE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ATOM AL 1 0.000000 0.000000 0.352110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ATOM O  1 0.306260 0.306260 0.250000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SCATTERING FACTOR  COEFFICIENTS: AL     F= 0.345 CM-12 ; O      F= 0.581 CM-12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Reference: Acta Crystallographica B (1998) 54, 193-195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Physical parameters: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sigma_coh 15.683  coherent scattering cross section for Al2O3 in [barn]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sigma_inc 0.0188  incoherent scattering cross section for Al2O3 in [barn]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sigma_abs 0.4625  absorption scattering cross section for Al2O3 in [barn]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density   4.05    in [g/cm^3]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weight    101.96  in [g/mol] for Al2O3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multiplicity 6    in [Al2O3/unit cell]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Vc        254.52  volume of unit cell in [A^3]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T_m       2273    melting temperature in [K]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T_b       3773    boiling temperature in [K]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lattice_a 4.757   lattice parameter a in [Angs]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lattice_c 12.9877 lattice parameter c in [Angs]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lattice_cc 120    lattice angle gamma in [deg]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Format parameters: Lazy format &lt;http://icsd.ill.fr&gt;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column_j 17 multiplicity 'j'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column_d 6  d-spacing 'd' in [Angs]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column_F 13 norm of scattering factor |F| in [barn]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column_h 1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column_k 2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column_l 3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defRPr spc="0" sz="700">
                  <a:solidFill>
                    <a:srgbClr val="9A403E"/>
                  </a:solidFill>
                </a:defRPr>
              </a:pPr>
              <a:r>
                <a:t># H  K   L  THETA  2THETA D VALUE  1/D**2 SIN2*1000  H  K   L INTENSITY 	/F(HKL)/       A(HKL)	   B(HKL) PHA.ANG. MULT   LPG</a:t>
              </a:r>
            </a:p>
            <a:p>
              <a:pPr>
                <a:defRPr spc="0" sz="700">
                  <a:solidFill>
                    <a:srgbClr val="9A403E"/>
                  </a:solidFill>
                </a:defRPr>
              </a:pPr>
              <a:r>
                <a:t>  1  0   1   6.35  12.71   4.5175  0.0490    12.25   1  0   1	  367.0 	     4.1	-4.08	      0.00  180.00  6  82.14</a:t>
              </a:r>
            </a:p>
            <a:p>
              <a:pPr>
                <a:defRPr spc="0" sz="700">
                  <a:solidFill>
                    <a:srgbClr val="9A403E"/>
                  </a:solidFill>
                </a:defRPr>
              </a:pPr>
              <a:r>
                <a:t>  0  0   3   7.10  14.20   4.0467  0.0611    15.27   0  0   3	  110.0 	     4.3	 4.32	      0.00    0.00  2  66.01</a:t>
              </a:r>
            </a:p>
            <a:p>
              <a:pPr>
                <a:defRPr spc="0" sz="700">
                  <a:solidFill>
                    <a:srgbClr val="9A403E"/>
                  </a:solidFill>
                </a:defRPr>
              </a:pPr>
              <a:r>
                <a:t>  0  1   2   7.57  15.13   3.7972  0.0694    17.34   0  1   2	   10.9 	     0.8	 0.84	      0.00    0.00  6  58.18</a:t>
              </a:r>
            </a:p>
            <a:p>
              <a:pPr>
                <a:defRPr spc="0" sz="700">
                  <a:solidFill>
                    <a:srgbClr val="9A403E"/>
                  </a:solidFill>
                </a:defRPr>
              </a:pPr>
              <a:r>
                <a:t>…</a:t>
              </a:r>
            </a:p>
          </p:txBody>
        </p:sp>
      </p:grpSp>
      <p:sp>
        <p:nvSpPr>
          <p:cNvPr id="586" name="CustomShape 4"/>
          <p:cNvSpPr txBox="1"/>
          <p:nvPr/>
        </p:nvSpPr>
        <p:spPr>
          <a:xfrm>
            <a:off x="7074441" y="3408988"/>
            <a:ext cx="3167069" cy="246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1800"/>
            </a:pPr>
            <a:r>
              <a:t>Laz + Lau datafiles</a:t>
            </a:r>
          </a:p>
          <a:p>
            <a:pPr>
              <a:defRPr spc="0" sz="1800">
                <a:solidFill>
                  <a:srgbClr val="3F6797"/>
                </a:solidFill>
              </a:defRPr>
            </a:pPr>
            <a:r>
              <a:t>header</a:t>
            </a:r>
          </a:p>
          <a:p>
            <a:pPr>
              <a:defRPr spc="0" sz="1800"/>
            </a:pPr>
            <a:r>
              <a:t>+</a:t>
            </a:r>
          </a:p>
          <a:p>
            <a:pPr>
              <a:defRPr spc="0" sz="1800">
                <a:solidFill>
                  <a:srgbClr val="9A403E"/>
                </a:solidFill>
              </a:defRPr>
            </a:pPr>
            <a:r>
              <a:t>reflection list</a:t>
            </a:r>
          </a:p>
          <a:p>
            <a:pPr>
              <a:defRPr spc="0" sz="1800"/>
            </a:pPr>
          </a:p>
          <a:p>
            <a:pPr>
              <a:defRPr spc="0" sz="1800"/>
            </a:pPr>
            <a:r>
              <a:t>Can be used with PowderN, Isotropic_Sqw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9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What’s already there?</a:t>
            </a:r>
          </a:p>
        </p:txBody>
      </p:sp>
      <p:sp>
        <p:nvSpPr>
          <p:cNvPr id="590" name="TextShape 4"/>
          <p:cNvSpPr txBox="1"/>
          <p:nvPr/>
        </p:nvSpPr>
        <p:spPr>
          <a:xfrm>
            <a:off x="1711287" y="1240093"/>
            <a:ext cx="2452745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 u="sng"/>
            </a:lvl1pPr>
          </a:lstStyle>
          <a:p>
            <a:pPr/>
            <a:r>
              <a:t>Single Crystals</a:t>
            </a:r>
          </a:p>
        </p:txBody>
      </p:sp>
      <p:sp>
        <p:nvSpPr>
          <p:cNvPr id="591" name="TextShape 5"/>
          <p:cNvSpPr txBox="1"/>
          <p:nvPr/>
        </p:nvSpPr>
        <p:spPr>
          <a:xfrm>
            <a:off x="6076693" y="1240093"/>
            <a:ext cx="2452745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 u="sng"/>
            </a:lvl1pPr>
          </a:lstStyle>
          <a:p>
            <a:pPr/>
            <a:r>
              <a:t>Powders</a:t>
            </a:r>
          </a:p>
        </p:txBody>
      </p:sp>
      <p:sp>
        <p:nvSpPr>
          <p:cNvPr id="592" name="Ag.laz…"/>
          <p:cNvSpPr txBox="1"/>
          <p:nvPr/>
        </p:nvSpPr>
        <p:spPr>
          <a:xfrm>
            <a:off x="7150568" y="334711"/>
            <a:ext cx="3497479" cy="605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Al2O3_sapphire.laz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Au.laz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B4C.laz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BeO.laz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C_diamond.laz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C_graphite.laz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Cd.laz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Cr.laz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Cs.laz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Cu.laz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Cu2MnAl.laz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Fe.laz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Fe_Gamma.laz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Ga.laz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Gd.laz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Ge.laz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H2O_ice_1h.laz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He4_hcp.laz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Hg.laz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I2.laz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K.laz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Li.laz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LiF.laz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Mo.laz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Na2Ca3Al2F14.laz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Nb.laz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Ni.laz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Pb.laz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Pd.laz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Pt.laz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Rb.laz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Se_alpha.laz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Se_beta.laz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Si.laz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SiO2_quartza.laz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SiO2_quartzb.laz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Sn_alpha.laz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Sn_beta.laz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Ti.laz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Tl.laz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UO2.laz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V.laz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Y2O3.laz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Y3Fe5O12_YIG.laz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Zn.laz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Zr.laz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duplex.laz</a:t>
            </a:r>
          </a:p>
        </p:txBody>
      </p:sp>
      <p:sp>
        <p:nvSpPr>
          <p:cNvPr id="593" name="Al.lau…"/>
          <p:cNvSpPr txBox="1"/>
          <p:nvPr/>
        </p:nvSpPr>
        <p:spPr>
          <a:xfrm>
            <a:off x="1724522" y="1809637"/>
            <a:ext cx="3497479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Al.lau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Al2O3_sapphire.lau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B4C.lau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BCC_fake.lau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BeO.lau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C60.lau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C_diamond.lau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C_graphite.lau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CaF2.lau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Ge.lau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PPase_D_P1.lau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Rubredoxin.lau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SiO2_cristobalite.lau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SiO2_quartza.lau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SiO2_quartzb.lau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TiO2_rutile.lau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YBaCuO.lau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adrenaline.lau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aspirin.lau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leucine.lau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6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Where to get these files…</a:t>
            </a:r>
          </a:p>
        </p:txBody>
      </p:sp>
      <p:sp>
        <p:nvSpPr>
          <p:cNvPr id="597" name="CustomShape 2"/>
          <p:cNvSpPr txBox="1"/>
          <p:nvPr/>
        </p:nvSpPr>
        <p:spPr>
          <a:xfrm>
            <a:off x="1816894" y="1293838"/>
            <a:ext cx="8139389" cy="5244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51200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$MCSTAS/data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Windows: c:\mcstas-2.5\lib\data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Linux: /usr/(local)/share/mcstas/2.5/data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OS X: /Applications/McStas-2.5/Contents/Resources/mcstas/2.5/data</a:t>
            </a:r>
          </a:p>
          <a:p>
            <a:pPr>
              <a:defRPr spc="0" sz="1900"/>
            </a:pPr>
          </a:p>
          <a:p>
            <a:pPr marL="151200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- Or make your own via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Finding a CIF file for the given structure</a:t>
            </a: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e.g. from </a:t>
            </a:r>
            <a:br/>
            <a:r>
              <a:t>ICSD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http://icsd.fiz-karlsruhe.de</a:t>
            </a:r>
            <a:r>
              <a:t> or </a:t>
            </a:r>
            <a:br/>
            <a:r>
              <a:t>COD &lt;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http://crystallography.net</a:t>
            </a:r>
            <a:r>
              <a:t>&gt;</a:t>
            </a: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 u="sng">
                <a:solidFill>
                  <a:srgbClr val="0000FF"/>
                </a:solidFill>
              </a:defRPr>
            </a:pPr>
            <a:r>
              <a:t>Build one using VESTA</a:t>
            </a: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 u="sng">
                <a:solidFill>
                  <a:srgbClr val="0000FF"/>
                </a:solidFill>
              </a:defRPr>
            </a:pP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Process it using</a:t>
            </a: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cif2hkl which is available in your  McStas installation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0" name="TextShape 1"/>
          <p:cNvSpPr txBox="1"/>
          <p:nvPr/>
        </p:nvSpPr>
        <p:spPr>
          <a:xfrm>
            <a:off x="1976982" y="698206"/>
            <a:ext cx="688568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pc="0" sz="3200">
                <a:solidFill>
                  <a:srgbClr val="6666FF"/>
                </a:solidFill>
                <a:latin typeface="Purisa"/>
                <a:ea typeface="Purisa"/>
                <a:cs typeface="Purisa"/>
                <a:sym typeface="Purisa"/>
              </a:defRPr>
            </a:lvl1pPr>
          </a:lstStyle>
          <a:p>
            <a:pPr/>
            <a:r>
              <a:t>McStas: structure: powder</a:t>
            </a:r>
          </a:p>
        </p:txBody>
      </p:sp>
      <p:sp>
        <p:nvSpPr>
          <p:cNvPr id="601" name="TextShape 2"/>
          <p:cNvSpPr txBox="1"/>
          <p:nvPr/>
        </p:nvSpPr>
        <p:spPr>
          <a:xfrm>
            <a:off x="1976982" y="1278792"/>
            <a:ext cx="8233086" cy="271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31999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For powders, the pure elastic diffraction is easy to prepare: LAZ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PowderN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Single_crystal(powder=1, ...)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Isotropic_Sqw</a:t>
            </a:r>
          </a:p>
        </p:txBody>
      </p:sp>
      <p:sp>
        <p:nvSpPr>
          <p:cNvPr id="602" name="CustomShape 3"/>
          <p:cNvSpPr txBox="1"/>
          <p:nvPr/>
        </p:nvSpPr>
        <p:spPr>
          <a:xfrm>
            <a:off x="4781907" y="4245411"/>
            <a:ext cx="1969658" cy="629921"/>
          </a:xfrm>
          <a:prstGeom prst="rect">
            <a:avLst/>
          </a:prstGeom>
          <a:solidFill>
            <a:schemeClr val="accent2">
              <a:lumOff val="2245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Terminal:</a:t>
            </a:r>
          </a:p>
          <a:p>
            <a:pPr>
              <a:defRPr spc="0" sz="1400">
                <a:latin typeface="Courier 10 Pitch"/>
                <a:ea typeface="Courier 10 Pitch"/>
                <a:cs typeface="Courier 10 Pitch"/>
                <a:sym typeface="Courier 10 Pitch"/>
              </a:defRPr>
            </a:pPr>
            <a:r>
              <a:t>cif2hkl --</a:t>
            </a:r>
            <a:r>
              <a:rPr b="1"/>
              <a:t>powder</a:t>
            </a:r>
            <a:r>
              <a:t> file.cif</a:t>
            </a:r>
          </a:p>
        </p:txBody>
      </p:sp>
      <p:sp>
        <p:nvSpPr>
          <p:cNvPr id="603" name="TextShape 4"/>
          <p:cNvSpPr txBox="1"/>
          <p:nvPr/>
        </p:nvSpPr>
        <p:spPr>
          <a:xfrm>
            <a:off x="1943983" y="4211128"/>
            <a:ext cx="1133402" cy="59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CIF file</a:t>
            </a:r>
          </a:p>
          <a:p>
            <a:pPr>
              <a:defRPr spc="0"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FullProf/ShelX</a:t>
            </a:r>
          </a:p>
        </p:txBody>
      </p:sp>
      <p:sp>
        <p:nvSpPr>
          <p:cNvPr id="604" name="TextShape 5"/>
          <p:cNvSpPr txBox="1"/>
          <p:nvPr/>
        </p:nvSpPr>
        <p:spPr>
          <a:xfrm>
            <a:off x="7203892" y="4211128"/>
            <a:ext cx="1901853" cy="281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McStas Laz file</a:t>
            </a:r>
          </a:p>
        </p:txBody>
      </p:sp>
      <p:cxnSp>
        <p:nvCxnSpPr>
          <p:cNvPr id="605" name="Line 6"/>
          <p:cNvCxnSpPr>
            <a:stCxn id="603" idx="0"/>
            <a:endCxn id="602" idx="0"/>
          </p:cNvCxnSpPr>
          <p:nvPr/>
        </p:nvCxnSpPr>
        <p:spPr>
          <a:xfrm>
            <a:off x="2510684" y="4510151"/>
            <a:ext cx="3256053" cy="50221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cxnSp>
        <p:nvCxnSpPr>
          <p:cNvPr id="606" name="Line 7"/>
          <p:cNvCxnSpPr>
            <a:stCxn id="602" idx="0"/>
            <a:endCxn id="604" idx="0"/>
          </p:cNvCxnSpPr>
          <p:nvPr/>
        </p:nvCxnSpPr>
        <p:spPr>
          <a:xfrm flipV="1">
            <a:off x="5766736" y="4351783"/>
            <a:ext cx="2388083" cy="208589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pic>
        <p:nvPicPr>
          <p:cNvPr id="607" name="image15.png" descr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1478" y="1852517"/>
            <a:ext cx="2728462" cy="1852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0" name="TextShape 1"/>
          <p:cNvSpPr txBox="1"/>
          <p:nvPr/>
        </p:nvSpPr>
        <p:spPr>
          <a:xfrm>
            <a:off x="1976982" y="698206"/>
            <a:ext cx="688568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pc="0" sz="3200">
                <a:solidFill>
                  <a:srgbClr val="6666FF"/>
                </a:solidFill>
                <a:latin typeface="Purisa"/>
                <a:ea typeface="Purisa"/>
                <a:cs typeface="Purisa"/>
                <a:sym typeface="Purisa"/>
              </a:defRPr>
            </a:lvl1pPr>
          </a:lstStyle>
          <a:p>
            <a:pPr/>
            <a:r>
              <a:t>McStas: structure: SX</a:t>
            </a:r>
          </a:p>
        </p:txBody>
      </p:sp>
      <p:sp>
        <p:nvSpPr>
          <p:cNvPr id="611" name="TextShape 2"/>
          <p:cNvSpPr txBox="1"/>
          <p:nvPr/>
        </p:nvSpPr>
        <p:spPr>
          <a:xfrm>
            <a:off x="1976982" y="1278792"/>
            <a:ext cx="8233086" cy="2243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31999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For single crystals, the pure elastic diffraction is easy to prepare: LAU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PowderN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Single_crystal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Isotropic_Sqw</a:t>
            </a:r>
          </a:p>
        </p:txBody>
      </p:sp>
      <p:sp>
        <p:nvSpPr>
          <p:cNvPr id="612" name="CustomShape 3"/>
          <p:cNvSpPr txBox="1"/>
          <p:nvPr/>
        </p:nvSpPr>
        <p:spPr>
          <a:xfrm>
            <a:off x="4822568" y="4195191"/>
            <a:ext cx="1492188" cy="629921"/>
          </a:xfrm>
          <a:prstGeom prst="rect">
            <a:avLst/>
          </a:prstGeom>
          <a:solidFill>
            <a:schemeClr val="accent2">
              <a:lumOff val="2245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Terminal:</a:t>
            </a:r>
          </a:p>
          <a:p>
            <a:pPr>
              <a:defRPr spc="0" sz="1400">
                <a:latin typeface="Courier 10 Pitch"/>
                <a:ea typeface="Courier 10 Pitch"/>
                <a:cs typeface="Courier 10 Pitch"/>
                <a:sym typeface="Courier 10 Pitch"/>
              </a:defRPr>
            </a:pPr>
            <a:r>
              <a:t>cif2hkl --</a:t>
            </a:r>
            <a:r>
              <a:rPr b="1"/>
              <a:t>xtal</a:t>
            </a:r>
            <a:r>
              <a:t> file.cif</a:t>
            </a:r>
          </a:p>
        </p:txBody>
      </p:sp>
      <p:sp>
        <p:nvSpPr>
          <p:cNvPr id="613" name="TextShape 4"/>
          <p:cNvSpPr txBox="1"/>
          <p:nvPr/>
        </p:nvSpPr>
        <p:spPr>
          <a:xfrm>
            <a:off x="1943983" y="4211128"/>
            <a:ext cx="1133402" cy="59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CIF file</a:t>
            </a:r>
          </a:p>
          <a:p>
            <a:pPr>
              <a:defRPr spc="0"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FullProf/ShelX</a:t>
            </a:r>
          </a:p>
        </p:txBody>
      </p:sp>
      <p:sp>
        <p:nvSpPr>
          <p:cNvPr id="614" name="TextShape 5"/>
          <p:cNvSpPr txBox="1"/>
          <p:nvPr/>
        </p:nvSpPr>
        <p:spPr>
          <a:xfrm>
            <a:off x="7203892" y="4211128"/>
            <a:ext cx="1901853" cy="281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McStas Lau file</a:t>
            </a:r>
          </a:p>
        </p:txBody>
      </p:sp>
      <p:cxnSp>
        <p:nvCxnSpPr>
          <p:cNvPr id="615" name="Line 6"/>
          <p:cNvCxnSpPr>
            <a:stCxn id="613" idx="0"/>
            <a:endCxn id="612" idx="0"/>
          </p:cNvCxnSpPr>
          <p:nvPr/>
        </p:nvCxnSpPr>
        <p:spPr>
          <a:xfrm flipV="1">
            <a:off x="2510684" y="4510151"/>
            <a:ext cx="3057979" cy="1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cxnSp>
        <p:nvCxnSpPr>
          <p:cNvPr id="616" name="Line 7"/>
          <p:cNvCxnSpPr>
            <a:stCxn id="612" idx="0"/>
            <a:endCxn id="614" idx="0"/>
          </p:cNvCxnSpPr>
          <p:nvPr/>
        </p:nvCxnSpPr>
        <p:spPr>
          <a:xfrm flipV="1">
            <a:off x="5568662" y="4351783"/>
            <a:ext cx="2586157" cy="158369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pic>
        <p:nvPicPr>
          <p:cNvPr id="617" name="image16.png" descr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4906" y="1939752"/>
            <a:ext cx="1719869" cy="2082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0" name="TextShape 1"/>
          <p:cNvSpPr txBox="1"/>
          <p:nvPr/>
        </p:nvSpPr>
        <p:spPr>
          <a:xfrm>
            <a:off x="1752850" y="1350018"/>
            <a:ext cx="7179733" cy="713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McStas uses a number of input data formats, all text based. </a:t>
            </a:r>
          </a:p>
          <a:p>
            <a:pPr>
              <a:buClr>
                <a:srgbClr val="000000"/>
              </a:buClr>
              <a:buSzPct val="45000"/>
              <a:buChar char="●"/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Lau</a:t>
            </a:r>
            <a:r>
              <a:rPr b="0"/>
              <a:t> (Single_crystal, PowderN, 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Laz</a:t>
            </a:r>
            <a:r>
              <a:rPr b="0"/>
              <a:t> (PowderN, 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Sqw</a:t>
            </a:r>
            <a:r>
              <a:rPr b="0"/>
              <a:t> (Isotropic_Sqw)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qSq</a:t>
            </a:r>
            <a:r>
              <a:rPr b="0"/>
              <a:t> (Isotropic_Sqw) – mostly for liquids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nxs</a:t>
            </a:r>
            <a:r>
              <a:rPr b="0"/>
              <a:t> (Sample_nxs) – this is </a:t>
            </a:r>
            <a:r>
              <a:rPr i="1"/>
              <a:t>not</a:t>
            </a:r>
            <a:r>
              <a:rPr b="0"/>
              <a:t> a NeXus/HDF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PDB</a:t>
            </a:r>
            <a:r>
              <a:rPr b="0"/>
              <a:t> (SANSPDB)</a:t>
            </a:r>
            <a:endParaRPr b="0"/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ncmat</a:t>
            </a:r>
            <a:r>
              <a:rPr b="0"/>
              <a:t> (NCrystal) </a:t>
            </a:r>
          </a:p>
          <a:p>
            <a:pPr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question is how to generate these files…</a:t>
            </a:r>
          </a:p>
          <a:p>
            <a:pPr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i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By hand ?</a:t>
            </a:r>
          </a:p>
        </p:txBody>
      </p:sp>
      <p:sp>
        <p:nvSpPr>
          <p:cNvPr id="621" name="TextShape 2"/>
          <p:cNvSpPr txBox="1"/>
          <p:nvPr/>
        </p:nvSpPr>
        <p:spPr>
          <a:xfrm>
            <a:off x="1827343" y="165975"/>
            <a:ext cx="691574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200">
                <a:solidFill>
                  <a:srgbClr val="3333FF"/>
                </a:solidFill>
                <a:latin typeface="Purisa"/>
                <a:ea typeface="Purisa"/>
                <a:cs typeface="Purisa"/>
                <a:sym typeface="Purisa"/>
              </a:defRPr>
            </a:lvl1pPr>
          </a:lstStyle>
          <a:p>
            <a:pPr/>
            <a:r>
              <a:t>McStas Data formats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4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OFF/PLY any geometry</a:t>
            </a:r>
          </a:p>
        </p:txBody>
      </p:sp>
      <p:sp>
        <p:nvSpPr>
          <p:cNvPr id="625" name="CustomShape 2"/>
          <p:cNvSpPr txBox="1"/>
          <p:nvPr/>
        </p:nvSpPr>
        <p:spPr>
          <a:xfrm>
            <a:off x="1704680" y="1290917"/>
            <a:ext cx="8139389" cy="1050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1400"/>
            </a:pPr>
            <a:r>
              <a:t>An additional complex geometry enables to use any point set to describe the material volume (</a:t>
            </a:r>
            <a:r>
              <a:rPr i="1"/>
              <a:t>geomview </a:t>
            </a:r>
            <a:r>
              <a:t>OFF file). </a:t>
            </a:r>
          </a:p>
          <a:p>
            <a:pPr>
              <a:defRPr spc="0" sz="1400"/>
            </a:pPr>
          </a:p>
        </p:txBody>
      </p:sp>
      <p:pic>
        <p:nvPicPr>
          <p:cNvPr id="626" name="image148.png" descr="image1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6619" y="2472362"/>
            <a:ext cx="2967333" cy="3743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image149.png" descr="image1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9695" y="4211615"/>
            <a:ext cx="2073347" cy="2323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image150.png" descr="image1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1397" y="3444347"/>
            <a:ext cx="2490100" cy="2633422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Rectangle"/>
          <p:cNvSpPr/>
          <p:nvPr/>
        </p:nvSpPr>
        <p:spPr>
          <a:xfrm>
            <a:off x="2374955" y="2322035"/>
            <a:ext cx="2145975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30" name="Line"/>
          <p:cNvSpPr/>
          <p:nvPr/>
        </p:nvSpPr>
        <p:spPr>
          <a:xfrm flipV="1">
            <a:off x="2369039" y="2081788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31" name="Line"/>
          <p:cNvSpPr/>
          <p:nvPr/>
        </p:nvSpPr>
        <p:spPr>
          <a:xfrm flipV="1">
            <a:off x="4520761" y="3015312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32" name="Line"/>
          <p:cNvSpPr/>
          <p:nvPr/>
        </p:nvSpPr>
        <p:spPr>
          <a:xfrm flipV="1">
            <a:off x="4520761" y="2081788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33" name="Line"/>
          <p:cNvSpPr/>
          <p:nvPr/>
        </p:nvSpPr>
        <p:spPr>
          <a:xfrm flipV="1">
            <a:off x="4752846" y="2104455"/>
            <a:ext cx="1" cy="91697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34" name="Line"/>
          <p:cNvSpPr/>
          <p:nvPr/>
        </p:nvSpPr>
        <p:spPr>
          <a:xfrm flipH="1" flipV="1">
            <a:off x="2594858" y="2086185"/>
            <a:ext cx="217137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35" name="Oval"/>
          <p:cNvSpPr/>
          <p:nvPr/>
        </p:nvSpPr>
        <p:spPr>
          <a:xfrm>
            <a:off x="5019028" y="2089284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42" name="Connection Line"/>
          <p:cNvSpPr/>
          <p:nvPr/>
        </p:nvSpPr>
        <p:spPr>
          <a:xfrm>
            <a:off x="5015767" y="2614440"/>
            <a:ext cx="992567" cy="143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1" fill="norm" stroke="1" extrusionOk="0">
                <a:moveTo>
                  <a:pt x="0" y="2727"/>
                </a:moveTo>
                <a:cubicBezTo>
                  <a:pt x="6228" y="21600"/>
                  <a:pt x="13428" y="20691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pPr/>
          </a:p>
        </p:txBody>
      </p:sp>
      <p:sp>
        <p:nvSpPr>
          <p:cNvPr id="637" name="Oval"/>
          <p:cNvSpPr/>
          <p:nvPr/>
        </p:nvSpPr>
        <p:spPr>
          <a:xfrm>
            <a:off x="6425364" y="3050807"/>
            <a:ext cx="1004555" cy="317069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38" name="Oval"/>
          <p:cNvSpPr/>
          <p:nvPr/>
        </p:nvSpPr>
        <p:spPr>
          <a:xfrm>
            <a:off x="6425364" y="1633212"/>
            <a:ext cx="1004555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39" name="Line"/>
          <p:cNvSpPr/>
          <p:nvPr/>
        </p:nvSpPr>
        <p:spPr>
          <a:xfrm flipV="1">
            <a:off x="6422603" y="1816971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40" name="Line"/>
          <p:cNvSpPr/>
          <p:nvPr/>
        </p:nvSpPr>
        <p:spPr>
          <a:xfrm flipV="1">
            <a:off x="7434874" y="1821773"/>
            <a:ext cx="1" cy="140865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41" name="Rectangle"/>
          <p:cNvSpPr/>
          <p:nvPr/>
        </p:nvSpPr>
        <p:spPr>
          <a:xfrm>
            <a:off x="6438665" y="2730739"/>
            <a:ext cx="977952" cy="4620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9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5654" y="2911934"/>
            <a:ext cx="3644811" cy="375078"/>
          </a:xfrm>
          <a:prstGeom prst="rect">
            <a:avLst/>
          </a:prstGeom>
          <a:ln w="25400">
            <a:solidFill>
              <a:srgbClr val="BE38F3"/>
            </a:solidFill>
            <a:miter/>
          </a:ln>
        </p:spPr>
      </p:pic>
      <p:pic>
        <p:nvPicPr>
          <p:cNvPr id="290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866" y="2197101"/>
            <a:ext cx="3689281" cy="375078"/>
          </a:xfrm>
          <a:prstGeom prst="rect">
            <a:avLst/>
          </a:prstGeom>
          <a:ln w="25400">
            <a:solidFill>
              <a:srgbClr val="FF4013"/>
            </a:solidFill>
            <a:miter/>
          </a:ln>
        </p:spPr>
      </p:pic>
      <p:pic>
        <p:nvPicPr>
          <p:cNvPr id="291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37866" y="3626258"/>
            <a:ext cx="3689281" cy="357037"/>
          </a:xfrm>
          <a:prstGeom prst="rect">
            <a:avLst/>
          </a:prstGeom>
          <a:ln w="25400">
            <a:solidFill>
              <a:srgbClr val="77BB41"/>
            </a:solidFill>
            <a:miter/>
          </a:ln>
        </p:spPr>
      </p:pic>
      <p:sp>
        <p:nvSpPr>
          <p:cNvPr id="292" name="CustomShape 1"/>
          <p:cNvSpPr txBox="1"/>
          <p:nvPr/>
        </p:nvSpPr>
        <p:spPr>
          <a:xfrm>
            <a:off x="1385254" y="1325477"/>
            <a:ext cx="8192246" cy="65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/>
          <a:p>
            <a:pPr>
              <a:defRPr spc="0" sz="2000">
                <a:latin typeface="Gill Sans"/>
                <a:ea typeface="Gill Sans"/>
                <a:cs typeface="Gill Sans"/>
                <a:sym typeface="Gill Sans"/>
              </a:defRPr>
            </a:pPr>
            <a:r>
              <a:t>For a </a:t>
            </a:r>
            <a:r>
              <a:rPr b="1"/>
              <a:t>non-thin</a:t>
            </a:r>
            <a:r>
              <a:t> sample the probabilities for </a:t>
            </a:r>
            <a:r>
              <a:rPr>
                <a:solidFill>
                  <a:srgbClr val="FF4013"/>
                </a:solidFill>
              </a:rPr>
              <a:t>absorption</a:t>
            </a:r>
            <a:r>
              <a:t>, </a:t>
            </a:r>
            <a:r>
              <a:rPr>
                <a:solidFill>
                  <a:srgbClr val="77BB41"/>
                </a:solidFill>
              </a:rPr>
              <a:t>transmission</a:t>
            </a:r>
            <a:r>
              <a:t> or </a:t>
            </a:r>
            <a:r>
              <a:rPr>
                <a:solidFill>
                  <a:srgbClr val="7B219F"/>
                </a:solidFill>
              </a:rPr>
              <a:t>scattering </a:t>
            </a:r>
            <a:r>
              <a:t>are given by</a:t>
            </a:r>
          </a:p>
        </p:txBody>
      </p:sp>
      <p:sp>
        <p:nvSpPr>
          <p:cNvPr id="293" name="CustomShape 2"/>
          <p:cNvSpPr txBox="1"/>
          <p:nvPr/>
        </p:nvSpPr>
        <p:spPr>
          <a:xfrm>
            <a:off x="6042595" y="4560649"/>
            <a:ext cx="1811159" cy="31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>
              <a:defRPr b="1" spc="0">
                <a:latin typeface="Gill Sans"/>
                <a:ea typeface="Gill Sans"/>
                <a:cs typeface="Gill Sans"/>
                <a:sym typeface="Gill Sans"/>
              </a:defRPr>
            </a:pPr>
            <a:r>
              <a:t>t = </a:t>
            </a:r>
            <a:r>
              <a:rPr b="0"/>
              <a:t>sample thickness</a:t>
            </a:r>
          </a:p>
        </p:txBody>
      </p:sp>
      <p:sp>
        <p:nvSpPr>
          <p:cNvPr id="294" name="Line 3"/>
          <p:cNvSpPr/>
          <p:nvPr/>
        </p:nvSpPr>
        <p:spPr>
          <a:xfrm>
            <a:off x="6571541" y="5200009"/>
            <a:ext cx="836303" cy="375587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/>
          </a:p>
        </p:txBody>
      </p:sp>
      <p:pic>
        <p:nvPicPr>
          <p:cNvPr id="295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46817" y="4885919"/>
            <a:ext cx="1288377" cy="303672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CustomShape 4"/>
          <p:cNvSpPr txBox="1"/>
          <p:nvPr/>
        </p:nvSpPr>
        <p:spPr>
          <a:xfrm>
            <a:off x="8052793" y="5774823"/>
            <a:ext cx="3308433" cy="676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microscopic cross section [barn/atom]</a:t>
            </a:r>
          </a:p>
          <a:p>
            <a:pPr>
              <a:defRPr spc="0">
                <a:solidFill>
                  <a:srgbClr val="7A7A7A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1 barn = 10</a:t>
            </a:r>
            <a:r>
              <a:rPr baseline="30500"/>
              <a:t>-24</a:t>
            </a:r>
            <a:r>
              <a:t>cm</a:t>
            </a:r>
            <a:r>
              <a:rPr baseline="30500"/>
              <a:t>2</a:t>
            </a:r>
          </a:p>
        </p:txBody>
      </p:sp>
      <p:sp>
        <p:nvSpPr>
          <p:cNvPr id="297" name="Line 5"/>
          <p:cNvSpPr/>
          <p:nvPr/>
        </p:nvSpPr>
        <p:spPr>
          <a:xfrm flipH="1">
            <a:off x="5849339" y="5293778"/>
            <a:ext cx="401253" cy="628180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/>
          </a:p>
        </p:txBody>
      </p:sp>
      <p:sp>
        <p:nvSpPr>
          <p:cNvPr id="298" name="CustomShape 6"/>
          <p:cNvSpPr txBox="1"/>
          <p:nvPr/>
        </p:nvSpPr>
        <p:spPr>
          <a:xfrm>
            <a:off x="5693819" y="6092470"/>
            <a:ext cx="2421436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number density [atoms/cm</a:t>
            </a:r>
            <a:r>
              <a:rPr baseline="30500"/>
              <a:t>3</a:t>
            </a:r>
            <a:r>
              <a:t>]</a:t>
            </a:r>
          </a:p>
        </p:txBody>
      </p:sp>
      <p:sp>
        <p:nvSpPr>
          <p:cNvPr id="299" name="CustomShape 7"/>
          <p:cNvSpPr txBox="1"/>
          <p:nvPr/>
        </p:nvSpPr>
        <p:spPr>
          <a:xfrm>
            <a:off x="3692769" y="5654879"/>
            <a:ext cx="2801295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macroscopic cross section [cm</a:t>
            </a:r>
            <a:r>
              <a:rPr baseline="30500"/>
              <a:t>-1</a:t>
            </a:r>
            <a:r>
              <a:t>]</a:t>
            </a:r>
          </a:p>
        </p:txBody>
      </p:sp>
      <p:sp>
        <p:nvSpPr>
          <p:cNvPr id="300" name="Line 8"/>
          <p:cNvSpPr/>
          <p:nvPr/>
        </p:nvSpPr>
        <p:spPr>
          <a:xfrm flipH="1">
            <a:off x="4529452" y="5162654"/>
            <a:ext cx="874420" cy="342551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/>
          </a:p>
        </p:txBody>
      </p:sp>
      <p:sp>
        <p:nvSpPr>
          <p:cNvPr id="301" name="TextShape 9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4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Samples in General in McStas</a:t>
            </a:r>
          </a:p>
        </p:txBody>
      </p:sp>
      <p:sp>
        <p:nvSpPr>
          <p:cNvPr id="305" name="CustomShape 2"/>
          <p:cNvSpPr txBox="1"/>
          <p:nvPr/>
        </p:nvSpPr>
        <p:spPr>
          <a:xfrm>
            <a:off x="1560087" y="5264046"/>
            <a:ext cx="8219437" cy="777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/>
          <a:p>
            <a:pPr>
              <a:defRPr spc="0" sz="2000">
                <a:latin typeface="Gill Sans"/>
                <a:ea typeface="Gill Sans"/>
                <a:cs typeface="Gill Sans"/>
                <a:sym typeface="Gill Sans"/>
              </a:defRPr>
            </a:pPr>
            <a:r>
              <a:t>A neutron ray hitting a sample can be:</a:t>
            </a:r>
          </a:p>
          <a:p>
            <a:pPr>
              <a:defRPr spc="0" sz="2000">
                <a:solidFill>
                  <a:srgbClr val="77BB41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transmitted</a:t>
            </a:r>
            <a:r>
              <a:rPr>
                <a:solidFill>
                  <a:srgbClr val="000000"/>
                </a:solidFill>
              </a:rPr>
              <a:t>+</a:t>
            </a:r>
            <a:r>
              <a:rPr>
                <a:solidFill>
                  <a:srgbClr val="FF0000"/>
                </a:solidFill>
              </a:rPr>
              <a:t>absorption</a:t>
            </a:r>
            <a:r>
              <a:rPr>
                <a:solidFill>
                  <a:srgbClr val="000000"/>
                </a:solidFill>
              </a:rPr>
              <a:t>, or </a:t>
            </a:r>
            <a:r>
              <a:rPr>
                <a:solidFill>
                  <a:srgbClr val="7B219F"/>
                </a:solidFill>
              </a:rPr>
              <a:t>scattered</a:t>
            </a:r>
            <a:r>
              <a:rPr>
                <a:solidFill>
                  <a:srgbClr val="000000"/>
                </a:solidFill>
              </a:rPr>
              <a:t>+</a:t>
            </a:r>
            <a:r>
              <a:rPr>
                <a:solidFill>
                  <a:srgbClr val="FF0000"/>
                </a:solidFill>
              </a:rPr>
              <a:t>absorption</a:t>
            </a:r>
          </a:p>
        </p:txBody>
      </p:sp>
      <p:pic>
        <p:nvPicPr>
          <p:cNvPr id="306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1287" y="1346061"/>
            <a:ext cx="6945545" cy="32366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9" name="CustomShape 1"/>
          <p:cNvSpPr txBox="1"/>
          <p:nvPr/>
        </p:nvSpPr>
        <p:spPr>
          <a:xfrm>
            <a:off x="1993527" y="111667"/>
            <a:ext cx="8192246" cy="363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>
            <a:lvl1pPr>
              <a:defRPr spc="0" sz="2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Sample components in McStas v.2.5</a:t>
            </a:r>
          </a:p>
        </p:txBody>
      </p:sp>
      <p:graphicFrame>
        <p:nvGraphicFramePr>
          <p:cNvPr id="310" name="Table 3"/>
          <p:cNvGraphicFramePr/>
          <p:nvPr/>
        </p:nvGraphicFramePr>
        <p:xfrm>
          <a:off x="1415733" y="871654"/>
          <a:ext cx="10673129" cy="593728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132891"/>
                <a:gridCol w="2132891"/>
                <a:gridCol w="2132891"/>
                <a:gridCol w="2132891"/>
                <a:gridCol w="2138388"/>
              </a:tblGrid>
              <a:tr h="808281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Sample
Process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Coherent
Elastic          Inelastic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Incoherent Elastic          Inelastic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Absorption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Multiple
Scattering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56887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Incoherent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No                        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                       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6887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b="1" spc="0" sz="1400"/>
                        <a:t>PowderN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                       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                       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6887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b="1" spc="0" sz="1400"/>
                        <a:t>Single_crystal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                       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                       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6887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Isotropic_Sqw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                      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                      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6887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Sans_spheres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                      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                       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6887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SasView_models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                      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                       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70864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Phonon_simple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No                       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No                        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70864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Magnon_bcc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No                       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No                        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70864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Single_crystal_inelastic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                       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                       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3" name="image57.png" descr="image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49" y="1097279"/>
            <a:ext cx="9147983" cy="5074985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McStas sample overview table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7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McStas sample table overview</a:t>
            </a:r>
          </a:p>
        </p:txBody>
      </p:sp>
      <p:pic>
        <p:nvPicPr>
          <p:cNvPr id="318" name="image58.png" descr="image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49" y="1097279"/>
            <a:ext cx="9147983" cy="5074985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TextShape 2"/>
          <p:cNvSpPr txBox="1"/>
          <p:nvPr/>
        </p:nvSpPr>
        <p:spPr>
          <a:xfrm>
            <a:off x="2034016" y="3453204"/>
            <a:ext cx="8068237" cy="914329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/>
          <a:p>
            <a:pPr>
              <a:defRPr spc="0" sz="1400"/>
            </a:pPr>
            <a:r>
              <a:t>But since it is impossible to read this table – here’s where it’s at:</a:t>
            </a:r>
          </a:p>
          <a:p>
            <a:pPr>
              <a:defRPr spc="0" sz="1400"/>
            </a:pP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https://confluence.esss.lu.se/display/MCSTAS/McStas+sample+model+functionality-matrix</a:t>
            </a:r>
          </a:p>
          <a:p>
            <a:pPr>
              <a:defRPr spc="0" sz="1400"/>
            </a:pPr>
            <a:r>
              <a:t>… or take a look in school GitHub for at PDF-version.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2" name="CustomShape 1"/>
          <p:cNvSpPr txBox="1"/>
          <p:nvPr/>
        </p:nvSpPr>
        <p:spPr>
          <a:xfrm>
            <a:off x="1517904" y="1182917"/>
            <a:ext cx="2233187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>
            <a:lvl1pPr>
              <a:defRPr b="1" i="1" spc="0" u="sng">
                <a:solidFill>
                  <a:srgbClr val="00A3D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Incoherent.comp</a:t>
            </a:r>
          </a:p>
        </p:txBody>
      </p:sp>
      <p:sp>
        <p:nvSpPr>
          <p:cNvPr id="323" name="CustomShape 2"/>
          <p:cNvSpPr/>
          <p:nvPr/>
        </p:nvSpPr>
        <p:spPr>
          <a:xfrm>
            <a:off x="7082826" y="1105467"/>
            <a:ext cx="4940759" cy="312962"/>
          </a:xfrm>
          <a:prstGeom prst="rect">
            <a:avLst/>
          </a:prstGeom>
          <a:solidFill>
            <a:srgbClr val="00F900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 anchor="ctr">
            <a:spAutoFit/>
          </a:bodyPr>
          <a:lstStyle>
            <a:lvl1pPr>
              <a:defRPr spc="0">
                <a:solidFill>
                  <a:srgbClr val="44444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An incoherent scatterer with various sample shape options</a:t>
            </a:r>
          </a:p>
        </p:txBody>
      </p:sp>
      <p:sp>
        <p:nvSpPr>
          <p:cNvPr id="324" name="CustomShape 3"/>
          <p:cNvSpPr txBox="1"/>
          <p:nvPr/>
        </p:nvSpPr>
        <p:spPr>
          <a:xfrm>
            <a:off x="3859343" y="6722047"/>
            <a:ext cx="1459639" cy="21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>
            <a:lvl1pPr>
              <a:defRPr b="1" spc="0" sz="1000">
                <a:solidFill>
                  <a:srgbClr val="D95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Samples - Incoherent</a:t>
            </a:r>
          </a:p>
        </p:txBody>
      </p:sp>
      <p:pic>
        <p:nvPicPr>
          <p:cNvPr id="325" name="Screen Shot 2016-02-08 at 4.17.30 PM.png" descr="Screen Shot 2016-02-08 at 4.17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49" y="1473119"/>
            <a:ext cx="9034138" cy="4475267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TextShape 4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Incoherent Sample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